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6" r:id="rId4"/>
    <p:sldId id="297" r:id="rId5"/>
    <p:sldId id="298" r:id="rId6"/>
    <p:sldId id="299" r:id="rId7"/>
    <p:sldId id="306" r:id="rId8"/>
    <p:sldId id="301" r:id="rId9"/>
    <p:sldId id="300" r:id="rId10"/>
    <p:sldId id="302" r:id="rId11"/>
    <p:sldId id="307" r:id="rId12"/>
    <p:sldId id="304" r:id="rId13"/>
    <p:sldId id="303" r:id="rId14"/>
    <p:sldId id="30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63D4-195B-40C4-8ED2-E7E6D4B71FE6}" v="172" dt="2023-01-17T13:20:38.441"/>
    <p1510:client id="{41AD84D4-2C54-D38A-31F8-43B3AC025415}" v="9" dt="2023-01-17T09:38:35.629"/>
    <p1510:client id="{53123B03-9954-6418-C8BB-3AE82C99C5DD}" v="361" dt="2023-01-17T17:47:35.624"/>
    <p1510:client id="{A3EF4CE1-0953-AD92-2EA1-A71612566CB6}" v="9" dt="2023-01-17T13:22:19.003"/>
    <p1510:client id="{B90E9F86-B1EC-3417-2037-5B724A00BE08}" v="241" dt="2023-01-17T17:44:18.241"/>
    <p1510:client id="{E05EF6F8-15A7-206B-152D-4E38DEF350BE}" v="61" dt="2023-01-17T18:04:55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1"/>
    <p:restoredTop sz="52047"/>
  </p:normalViewPr>
  <p:slideViewPr>
    <p:cSldViewPr snapToGrid="0">
      <p:cViewPr varScale="1">
        <p:scale>
          <a:sx n="58" d="100"/>
          <a:sy n="58" d="100"/>
        </p:scale>
        <p:origin x="2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BD05-B3D9-6C45-9A2C-C6B628A0C19E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9FC5A-670C-8747-B3A7-C0499617C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network should provide connectivity between the participating hosts, while sustaining high performance and preserving privacy of the participating applications (or jobs).</a:t>
            </a:r>
          </a:p>
          <a:p>
            <a:endParaRPr lang="en-US" dirty="0"/>
          </a:p>
          <a:p>
            <a:r>
              <a:rPr lang="en-US" dirty="0"/>
              <a:t>(click) Connectivity is deterministic, i.e., if not done properly can affect the functionality of the system (or environment).</a:t>
            </a:r>
          </a:p>
          <a:p>
            <a:endParaRPr lang="en-US" dirty="0"/>
          </a:p>
          <a:p>
            <a:r>
              <a:rPr lang="en-US" dirty="0"/>
              <a:t>(click) Performance/security, on the other hand, are non-deterministic … they won’t affect functionality, but can slowdown the system. </a:t>
            </a:r>
          </a:p>
          <a:p>
            <a:endParaRPr lang="en-US" dirty="0"/>
          </a:p>
          <a:p>
            <a:r>
              <a:rPr lang="en-US" dirty="0"/>
              <a:t>If asked today, I’d argue that we will use machine learning to implement the performance and security aspects of networking. </a:t>
            </a:r>
          </a:p>
          <a:p>
            <a:endParaRPr lang="en-US" dirty="0"/>
          </a:p>
          <a:p>
            <a:r>
              <a:rPr lang="en-US" dirty="0"/>
              <a:t>So, why are we not doing it, what’s stopping us … well </a:t>
            </a:r>
            <a:r>
              <a:rPr lang="en-US"/>
              <a:t>many things.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9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fixed-function processor came about in the 30s … there were handful of applications at the time so making a dedicated machine for them made sense.</a:t>
            </a:r>
          </a:p>
          <a:p>
            <a:endParaRPr lang="en-US" dirty="0"/>
          </a:p>
          <a:p>
            <a:r>
              <a:rPr lang="en-US" dirty="0"/>
              <a:t>(click) However, in the 70s the first programmable CPU was introduced to enable feature velocity. The focus here was on flexibility. (A Turing complete machine.)</a:t>
            </a:r>
          </a:p>
          <a:p>
            <a:endParaRPr lang="en-US" dirty="0"/>
          </a:p>
          <a:p>
            <a:r>
              <a:rPr lang="en-US" dirty="0"/>
              <a:t>(click) But, more recently, we have seen the emergence of DSA to support use cases like ML to attain high performance.</a:t>
            </a:r>
          </a:p>
          <a:p>
            <a:endParaRPr lang="en-US" dirty="0"/>
          </a:p>
          <a:p>
            <a:r>
              <a:rPr lang="en-US" dirty="0"/>
              <a:t>(click) In the networking, we got our first fixed-function switches in the 70s. These were the early days; networks were small and we knew what protocols to run on them.</a:t>
            </a:r>
          </a:p>
          <a:p>
            <a:endParaRPr lang="en-US" dirty="0"/>
          </a:p>
          <a:p>
            <a:r>
              <a:rPr lang="en-US" dirty="0"/>
              <a:t>(click) Then programmable switches came about in the 2010s to allow more flexible operations … </a:t>
            </a:r>
          </a:p>
          <a:p>
            <a:endParaRPr lang="en-US" dirty="0"/>
          </a:p>
          <a:p>
            <a:r>
              <a:rPr lang="en-US" dirty="0"/>
              <a:t>however, these switches are slow to support performance and security use cases and have a lot common with the CPUs of the 70s … that made these CPUs a poor fit for modern use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1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FC5A-670C-8747-B3A7-C0499617CF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FE8F-A659-9203-B407-28ACE1340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8D639-C273-8390-C9C0-E73CBA27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0E68-D362-29F9-A0AD-BC6B712A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AE66-8B62-BD45-A99D-DCC223062F7F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C6B9-89F7-72F1-D814-F511CA86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97AA-E05B-1D1A-6DB3-EDD79A8A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BBB0-387C-5607-3897-5F46F7F0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34C06-F61A-D2AE-8140-D273CB27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3CF1-E832-4114-8692-5D065744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601A-4695-A945-8CA5-4F5AD07875F7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C740-9487-053A-3A40-5BA18029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2611-D8C6-CBC2-5921-776CEE1B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F1DEC-052E-0940-918B-787AAEEC0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1B49E-BCBC-28B2-ABF7-BA4BC76ED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7EF2E-81A4-A41A-5DDD-901D19F9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A749-19FB-B54F-A459-09D2EC48A988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19A7-8450-8191-6FA2-E7E5E75E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F557-0AF2-9579-9384-9B23226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64B5-8391-D203-6F70-BC07718A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93A8-EE7D-6954-51C5-B739B8CF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DBB3-4D10-5FC4-8BE7-CDC545A2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553E-FFE4-494E-919B-595D00596677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6A5D-0D52-2E34-5EBE-AF20E420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1798-FACE-9988-135E-B44D14DC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FF0A-0932-CD50-816B-C882BCE8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3474-398C-60F5-BC0E-66985729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B7765-1756-6BBD-3FD0-D58DE475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242E-5CCF-3A45-B0F5-4E52002CA4C7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120D-39C6-4FF6-98CF-0E89EF2B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72E1-2C6A-1627-8606-622ADEC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7124-3DC4-86E5-2C7E-2B3B65FD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71F32-DB5C-A0FD-6037-956F2501E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C449C-6A72-6672-201B-769F661F0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93ED3-06F4-23FE-C699-F2618802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87E-8526-A045-AAC7-C4D03F384CD3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4B15C-D9CF-BA17-C2E6-91CC843F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CED37-A7EC-3722-20D5-1E8EE4E8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7E3A-32A0-766B-C5C2-8AA19486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598A2-3AD5-E24F-0517-6583E9F2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64EBA-3F9C-59AD-5E91-3DBB557E8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C0BE2-BFAB-0260-317C-ABC4D98E1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AD326-B7E6-793C-B82E-B92B9CB5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CE65B-48BB-18B1-9831-F00F3F69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66AA-BA25-9240-B90B-38EC6836DFEF}" type="datetime1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EE8AB-1D88-12EB-7760-FB1BB6D6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29070-B5FC-12F5-629A-F0B591B0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11DD-D9A9-A620-F409-E0DAA313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AA48A-89E8-F0F8-AFC0-6CE166A6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30E-DCF3-E047-B47E-448BC9B20674}" type="datetime1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D69AE-7BEF-0689-7F26-D370570D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6C58-4C68-8795-C371-AA3C35A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CA90-D079-8282-45A8-6DDB6302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5342-7EE4-6843-990F-49200E7D159F}" type="datetime1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04ECF-BF87-7CDD-C953-3C2CAAB3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2EED-B05F-0C13-B82C-70F47A3E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4BFF-75D2-3A46-A06B-050DC2FA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EF3CD-DF7A-98E9-05D7-E13E2423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A34CB-B44E-006F-693D-75708A4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65848-4F7D-349D-84BB-0CE4F73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6DF-6674-CA4B-A936-F8A771F0205C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ACBB6-A890-EC4C-FCC1-F166135C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01F7-2442-ACBE-64DA-86057FB7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9AF1-3C14-DD13-1E5E-71F6C73C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64C6A-1DD3-8FA8-5719-58B2BBCBA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84A9D-72A8-EDBE-BDB5-6C8218217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5A24E-E71D-698E-9E1B-6553B103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088C-3447-754A-8880-079159EB551F}" type="datetime1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E5FC2-A38F-BA80-7294-0255A168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179C9-8316-4FA6-4BD3-F23F8373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4EDC1-B8C5-F78B-4F9F-9AF8571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17A82-741E-3799-19D6-F32D93F53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1EFCD-1CAD-472C-48ED-6596DD8EC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04D1-3636-FF45-AEB9-0793B2863ECB}" type="datetime1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A31D-097B-C49E-0319-8C1C8F5C1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3B5D-6EE3-48F3-04A0-A14481C61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3DEE-9F6F-F243-8C17-D210065E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shahbaz.gitlab.io/" TargetMode="External"/><Relationship Id="rId2" Type="http://schemas.openxmlformats.org/officeDocument/2006/relationships/hyperlink" Target="https://purnet-lab.gitla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atial-lang.org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DA79-0872-3E6D-1D13-F8A937916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6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Auto-Generating Efficient Data-Plane ML Pipelines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AFF3A-CD9F-5B4A-38DD-77283FE1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923" y="4500633"/>
            <a:ext cx="9941169" cy="1326004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Muhammad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Shahbaz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Kevin C. and Suzanne L. Kahn New Frontiers Assistant Professor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Purdue University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8CE4C4-3DB5-FF2B-A5D0-028EFB25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86" y="568859"/>
            <a:ext cx="2914836" cy="8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BF119-A78E-B855-7081-8A63E267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Homunculus: A Data-Plane ML Framework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53E9F7AD-7EF4-9A75-6AE3-1BC2995F02ED}"/>
              </a:ext>
            </a:extLst>
          </p:cNvPr>
          <p:cNvSpPr txBox="1"/>
          <p:nvPr/>
        </p:nvSpPr>
        <p:spPr>
          <a:xfrm>
            <a:off x="863252" y="1321356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ASPLOS ‘23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, Best Artifact Award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651E0-DBDA-580D-5B2A-2F186581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73" y="1362713"/>
            <a:ext cx="3531704" cy="5395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C2302-7905-BE36-AD84-54550ABF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76" y="1690688"/>
            <a:ext cx="2899743" cy="4597791"/>
          </a:xfrm>
          <a:prstGeom prst="rect">
            <a:avLst/>
          </a:prstGeom>
        </p:spPr>
      </p:pic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9EE1CFA4-B912-1AB6-3510-DCCE843F6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624946" y="3603342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75C632-BC6E-746E-4C62-5DC4D13BB9B5}"/>
              </a:ext>
            </a:extLst>
          </p:cNvPr>
          <p:cNvSpPr/>
          <p:nvPr/>
        </p:nvSpPr>
        <p:spPr>
          <a:xfrm>
            <a:off x="1826931" y="5791201"/>
            <a:ext cx="445215" cy="52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35B7-060A-21A3-515C-95F5112C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Homunculus: A Data-Plane ML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5C632-BC6E-746E-4C62-5DC4D13BB9B5}"/>
              </a:ext>
            </a:extLst>
          </p:cNvPr>
          <p:cNvSpPr/>
          <p:nvPr/>
        </p:nvSpPr>
        <p:spPr>
          <a:xfrm>
            <a:off x="2269847" y="5791201"/>
            <a:ext cx="445215" cy="52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35B7-060A-21A3-515C-95F5112C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91C97-48BC-6812-6066-CC15B9342646}"/>
              </a:ext>
            </a:extLst>
          </p:cNvPr>
          <p:cNvSpPr txBox="1"/>
          <p:nvPr/>
        </p:nvSpPr>
        <p:spPr>
          <a:xfrm>
            <a:off x="972719" y="1690688"/>
            <a:ext cx="1111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F1 Score improvements in anomaly detection (</a:t>
            </a:r>
            <a:r>
              <a:rPr lang="en-US" sz="3200" dirty="0">
                <a:solidFill>
                  <a:srgbClr val="8C151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), traffic classification (</a:t>
            </a:r>
            <a:r>
              <a:rPr lang="en-US" sz="3200" dirty="0">
                <a:solidFill>
                  <a:srgbClr val="8C151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TC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), botnet detection (</a:t>
            </a:r>
            <a:r>
              <a:rPr lang="en-US" sz="3200" dirty="0">
                <a:solidFill>
                  <a:srgbClr val="8C151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BD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BDDDE-5CC2-6159-AE14-6736CA71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43" y="3016251"/>
            <a:ext cx="6935511" cy="3462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499DC-3BAA-2889-5859-127311619DE9}"/>
              </a:ext>
            </a:extLst>
          </p:cNvPr>
          <p:cNvSpPr txBox="1"/>
          <p:nvPr/>
        </p:nvSpPr>
        <p:spPr>
          <a:xfrm>
            <a:off x="8892113" y="4202843"/>
            <a:ext cx="1711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+16.9%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F97D7-4DEF-62F0-5CA3-DA3D8E5572DA}"/>
              </a:ext>
            </a:extLst>
          </p:cNvPr>
          <p:cNvSpPr txBox="1"/>
          <p:nvPr/>
        </p:nvSpPr>
        <p:spPr>
          <a:xfrm>
            <a:off x="8892113" y="5055003"/>
            <a:ext cx="1711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+12.6%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9A2A1-0FFF-ED26-0A56-E7B7BD3057B3}"/>
              </a:ext>
            </a:extLst>
          </p:cNvPr>
          <p:cNvSpPr txBox="1"/>
          <p:nvPr/>
        </p:nvSpPr>
        <p:spPr>
          <a:xfrm>
            <a:off x="8906401" y="5895799"/>
            <a:ext cx="1711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+3.6%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4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 Processors vs Switches</a:t>
            </a:r>
          </a:p>
        </p:txBody>
      </p:sp>
      <p:pic>
        <p:nvPicPr>
          <p:cNvPr id="10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2F8C9FAF-EFDD-A9A3-5AA2-45185604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4023490" y="4791344"/>
            <a:ext cx="1246451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7C9A-59B1-18E2-4DA9-EE594C5B1B29}"/>
              </a:ext>
            </a:extLst>
          </p:cNvPr>
          <p:cNvSpPr txBox="1"/>
          <p:nvPr/>
        </p:nvSpPr>
        <p:spPr>
          <a:xfrm>
            <a:off x="4301107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TPU</a:t>
            </a:r>
          </a:p>
        </p:txBody>
      </p:sp>
      <p:pic>
        <p:nvPicPr>
          <p:cNvPr id="3074" name="Picture 2" descr="Systolic Arrays - an overview | ScienceDirect Topics">
            <a:extLst>
              <a:ext uri="{FF2B5EF4-FFF2-40B4-BE49-F238E27FC236}">
                <a16:creationId xmlns:a16="http://schemas.microsoft.com/office/drawing/2014/main" id="{51FB9150-443F-6328-DB0D-470AC15D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9251" r="12333" b="14429"/>
          <a:stretch/>
        </p:blipFill>
        <p:spPr bwMode="auto">
          <a:xfrm>
            <a:off x="3620220" y="2867047"/>
            <a:ext cx="1688863" cy="16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2F501E-7A2C-86EC-D312-D48C7E0310F2}"/>
              </a:ext>
            </a:extLst>
          </p:cNvPr>
          <p:cNvSpPr txBox="1"/>
          <p:nvPr/>
        </p:nvSpPr>
        <p:spPr>
          <a:xfrm>
            <a:off x="2890032" y="1478552"/>
            <a:ext cx="295946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dirty="0" err="1"/>
              <a:t>PyTorch</a:t>
            </a:r>
            <a:r>
              <a:rPr lang="en-US" dirty="0"/>
              <a:t> or TensorFlow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BED183-FB1D-643C-FFB1-AC1C8A6919CF}"/>
              </a:ext>
            </a:extLst>
          </p:cNvPr>
          <p:cNvSpPr/>
          <p:nvPr/>
        </p:nvSpPr>
        <p:spPr>
          <a:xfrm>
            <a:off x="4205554" y="2034349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CC866F-388C-C4F3-1B9E-F1B20C0AA752}"/>
              </a:ext>
            </a:extLst>
          </p:cNvPr>
          <p:cNvCxnSpPr/>
          <p:nvPr/>
        </p:nvCxnSpPr>
        <p:spPr>
          <a:xfrm>
            <a:off x="6096000" y="1781538"/>
            <a:ext cx="0" cy="473644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9677114" y="5048343"/>
            <a:ext cx="169950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9847777" y="5984802"/>
            <a:ext cx="14173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ML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0883B8-5BCA-263D-577B-F1ECE59EE0BB}"/>
              </a:ext>
            </a:extLst>
          </p:cNvPr>
          <p:cNvSpPr txBox="1"/>
          <p:nvPr/>
        </p:nvSpPr>
        <p:spPr>
          <a:xfrm>
            <a:off x="10230150" y="1459855"/>
            <a:ext cx="59343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dirty="0"/>
              <a:t>???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733703" y="3358167"/>
            <a:ext cx="1586326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2000" b="1" dirty="0"/>
              <a:t>MapReduce</a:t>
            </a:r>
          </a:p>
          <a:p>
            <a:r>
              <a:rPr lang="en-US" sz="2000" dirty="0"/>
              <a:t>Abstraction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5F8E94-4B2C-138F-D406-DB398A9965CD}"/>
              </a:ext>
            </a:extLst>
          </p:cNvPr>
          <p:cNvSpPr txBox="1"/>
          <p:nvPr/>
        </p:nvSpPr>
        <p:spPr>
          <a:xfrm rot="5400000">
            <a:off x="4502532" y="3558222"/>
            <a:ext cx="21255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MAC Systolic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50E95-A58E-6D44-76D8-14DC5130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 Processors vs Switches</a:t>
            </a:r>
          </a:p>
        </p:txBody>
      </p:sp>
      <p:pic>
        <p:nvPicPr>
          <p:cNvPr id="10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2F8C9FAF-EFDD-A9A3-5AA2-45185604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4023490" y="4791344"/>
            <a:ext cx="1246451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7C9A-59B1-18E2-4DA9-EE594C5B1B29}"/>
              </a:ext>
            </a:extLst>
          </p:cNvPr>
          <p:cNvSpPr txBox="1"/>
          <p:nvPr/>
        </p:nvSpPr>
        <p:spPr>
          <a:xfrm>
            <a:off x="4301107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TPU</a:t>
            </a:r>
          </a:p>
        </p:txBody>
      </p:sp>
      <p:pic>
        <p:nvPicPr>
          <p:cNvPr id="3074" name="Picture 2" descr="Systolic Arrays - an overview | ScienceDirect Topics">
            <a:extLst>
              <a:ext uri="{FF2B5EF4-FFF2-40B4-BE49-F238E27FC236}">
                <a16:creationId xmlns:a16="http://schemas.microsoft.com/office/drawing/2014/main" id="{51FB9150-443F-6328-DB0D-470AC15D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9251" r="12333" b="14429"/>
          <a:stretch/>
        </p:blipFill>
        <p:spPr bwMode="auto">
          <a:xfrm>
            <a:off x="3620220" y="2867047"/>
            <a:ext cx="1688863" cy="16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2F501E-7A2C-86EC-D312-D48C7E0310F2}"/>
              </a:ext>
            </a:extLst>
          </p:cNvPr>
          <p:cNvSpPr txBox="1"/>
          <p:nvPr/>
        </p:nvSpPr>
        <p:spPr>
          <a:xfrm>
            <a:off x="2890032" y="1478552"/>
            <a:ext cx="295946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dirty="0" err="1"/>
              <a:t>PyTorch</a:t>
            </a:r>
            <a:r>
              <a:rPr lang="en-US" dirty="0"/>
              <a:t> or TensorFlow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BED183-FB1D-643C-FFB1-AC1C8A6919CF}"/>
              </a:ext>
            </a:extLst>
          </p:cNvPr>
          <p:cNvSpPr/>
          <p:nvPr/>
        </p:nvSpPr>
        <p:spPr>
          <a:xfrm>
            <a:off x="4205554" y="2034349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CC866F-388C-C4F3-1B9E-F1B20C0AA752}"/>
              </a:ext>
            </a:extLst>
          </p:cNvPr>
          <p:cNvCxnSpPr/>
          <p:nvPr/>
        </p:nvCxnSpPr>
        <p:spPr>
          <a:xfrm>
            <a:off x="6096000" y="1781538"/>
            <a:ext cx="0" cy="473644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9677114" y="5048343"/>
            <a:ext cx="169950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9847777" y="5984802"/>
            <a:ext cx="14173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ML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0883B8-5BCA-263D-577B-F1ECE59EE0BB}"/>
              </a:ext>
            </a:extLst>
          </p:cNvPr>
          <p:cNvSpPr txBox="1"/>
          <p:nvPr/>
        </p:nvSpPr>
        <p:spPr>
          <a:xfrm>
            <a:off x="9493570" y="1432234"/>
            <a:ext cx="206659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Homunculus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733703" y="3358167"/>
            <a:ext cx="1586326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2000" b="1" dirty="0"/>
              <a:t>MapReduce</a:t>
            </a:r>
          </a:p>
          <a:p>
            <a:r>
              <a:rPr lang="en-US" sz="2000" dirty="0"/>
              <a:t>Abstraction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5F8E94-4B2C-138F-D406-DB398A9965CD}"/>
              </a:ext>
            </a:extLst>
          </p:cNvPr>
          <p:cNvSpPr txBox="1"/>
          <p:nvPr/>
        </p:nvSpPr>
        <p:spPr>
          <a:xfrm rot="5400000">
            <a:off x="4502532" y="3558222"/>
            <a:ext cx="21255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MAC Systolic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976F5-A586-EC4C-6790-188776E3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Open Research Challenges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9677114" y="5048343"/>
            <a:ext cx="169950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9847777" y="5984802"/>
            <a:ext cx="14173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ML Switch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733703" y="3358167"/>
            <a:ext cx="1586326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2000" b="1" dirty="0"/>
              <a:t>MapReduce</a:t>
            </a:r>
          </a:p>
          <a:p>
            <a:r>
              <a:rPr lang="en-US" sz="2000" dirty="0"/>
              <a:t>Abstraction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53823-8328-A685-3B3A-25958FBB1361}"/>
              </a:ext>
            </a:extLst>
          </p:cNvPr>
          <p:cNvSpPr/>
          <p:nvPr/>
        </p:nvSpPr>
        <p:spPr>
          <a:xfrm>
            <a:off x="2638940" y="4203924"/>
            <a:ext cx="5691143" cy="20923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48D22-A33B-46B6-ECB7-D79A91357757}"/>
              </a:ext>
            </a:extLst>
          </p:cNvPr>
          <p:cNvSpPr txBox="1"/>
          <p:nvPr/>
        </p:nvSpPr>
        <p:spPr>
          <a:xfrm>
            <a:off x="2809952" y="4377548"/>
            <a:ext cx="2795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Scaling to larger models</a:t>
            </a:r>
          </a:p>
          <a:p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 via </a:t>
            </a:r>
            <a:r>
              <a:rPr lang="en-US" b="1" dirty="0" err="1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Chiplets</a:t>
            </a:r>
            <a:endParaRPr lang="en-US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Handling sparsity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Model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D0B36-F71F-7537-A063-9CEFFEB527A6}"/>
              </a:ext>
            </a:extLst>
          </p:cNvPr>
          <p:cNvSpPr/>
          <p:nvPr/>
        </p:nvSpPr>
        <p:spPr>
          <a:xfrm>
            <a:off x="2638941" y="1712544"/>
            <a:ext cx="5691143" cy="1826492"/>
          </a:xfrm>
          <a:prstGeom prst="rect">
            <a:avLst/>
          </a:prstGeom>
          <a:solidFill>
            <a:schemeClr val="accent2">
              <a:lumMod val="20000"/>
              <a:lumOff val="80000"/>
              <a:alpha val="50151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18EC2-0FC0-550B-0CF9-99672FDBC402}"/>
              </a:ext>
            </a:extLst>
          </p:cNvPr>
          <p:cNvSpPr txBox="1"/>
          <p:nvPr/>
        </p:nvSpPr>
        <p:spPr>
          <a:xfrm>
            <a:off x="2809952" y="1871556"/>
            <a:ext cx="2385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Feature engineering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Data collection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Auto labeling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AF36E-8460-E0C5-BC81-C67357A860CF}"/>
              </a:ext>
            </a:extLst>
          </p:cNvPr>
          <p:cNvSpPr txBox="1"/>
          <p:nvPr/>
        </p:nvSpPr>
        <p:spPr>
          <a:xfrm>
            <a:off x="5825929" y="1871556"/>
            <a:ext cx="2340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Model design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Operator Interfaces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 more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FFC97-AB58-E033-6F11-AF4AA0B1A237}"/>
              </a:ext>
            </a:extLst>
          </p:cNvPr>
          <p:cNvSpPr txBox="1"/>
          <p:nvPr/>
        </p:nvSpPr>
        <p:spPr>
          <a:xfrm>
            <a:off x="5793631" y="4377548"/>
            <a:ext cx="2345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Newer switch abstractions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Flow-points ops</a:t>
            </a:r>
          </a:p>
          <a:p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 more …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D96B4B8-5986-27EA-B8DB-0DB3270C500A}"/>
              </a:ext>
            </a:extLst>
          </p:cNvPr>
          <p:cNvSpPr/>
          <p:nvPr/>
        </p:nvSpPr>
        <p:spPr>
          <a:xfrm rot="5400000">
            <a:off x="8028325" y="2014304"/>
            <a:ext cx="1826492" cy="1222975"/>
          </a:xfrm>
          <a:prstGeom prst="triangle">
            <a:avLst>
              <a:gd name="adj" fmla="val 18641"/>
            </a:avLst>
          </a:prstGeom>
          <a:solidFill>
            <a:schemeClr val="accent2">
              <a:lumMod val="60000"/>
              <a:lumOff val="40000"/>
              <a:alpha val="50151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A92413E-8127-AF63-725B-E6C1CF41C627}"/>
              </a:ext>
            </a:extLst>
          </p:cNvPr>
          <p:cNvSpPr/>
          <p:nvPr/>
        </p:nvSpPr>
        <p:spPr>
          <a:xfrm rot="5400000">
            <a:off x="7895384" y="4638624"/>
            <a:ext cx="2092374" cy="1222975"/>
          </a:xfrm>
          <a:prstGeom prst="triangle">
            <a:avLst>
              <a:gd name="adj" fmla="val 77229"/>
            </a:avLst>
          </a:prstGeom>
          <a:solidFill>
            <a:schemeClr val="bg1">
              <a:lumMod val="75000"/>
              <a:alpha val="50151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771A93-211F-B29B-421C-5E0EC2CA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22A95-542C-5F60-1DBF-6B7676C7E2C7}"/>
              </a:ext>
            </a:extLst>
          </p:cNvPr>
          <p:cNvSpPr txBox="1"/>
          <p:nvPr/>
        </p:nvSpPr>
        <p:spPr>
          <a:xfrm>
            <a:off x="253126" y="2572454"/>
            <a:ext cx="21194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Co-Design of</a:t>
            </a:r>
          </a:p>
          <a:p>
            <a:pPr algn="ctr"/>
            <a:endParaRPr lang="en-US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ML</a:t>
            </a:r>
          </a:p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+</a:t>
            </a:r>
          </a:p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Network</a:t>
            </a:r>
          </a:p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+</a:t>
            </a:r>
          </a:p>
          <a:p>
            <a:pPr algn="ctr"/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Architecture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BEABB-851F-F649-5279-0A76C7E8AB3D}"/>
              </a:ext>
            </a:extLst>
          </p:cNvPr>
          <p:cNvSpPr txBox="1"/>
          <p:nvPr/>
        </p:nvSpPr>
        <p:spPr>
          <a:xfrm>
            <a:off x="9493570" y="1432234"/>
            <a:ext cx="206659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Homunculus</a:t>
            </a:r>
          </a:p>
        </p:txBody>
      </p:sp>
    </p:spTree>
    <p:extLst>
      <p:ext uri="{BB962C8B-B14F-4D97-AF65-F5344CB8AC3E}">
        <p14:creationId xmlns:p14="http://schemas.microsoft.com/office/powerpoint/2010/main" val="1944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BFB1-CEF8-76BC-3027-2517C64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ABA2-B187-7FB2-F889-CB2A1AF4A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 Sans SemiBold"/>
                <a:ea typeface="Open Sans SemiBold"/>
                <a:cs typeface="Open Sans SemiBold"/>
              </a:rPr>
              <a:t>Follow Us</a:t>
            </a:r>
          </a:p>
          <a:p>
            <a:pPr marL="0" indent="0">
              <a:buNone/>
            </a:pP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 err="1">
                <a:latin typeface="Open Sans"/>
                <a:ea typeface="Open Sans"/>
                <a:cs typeface="Open Sans"/>
              </a:rPr>
              <a:t>PurNET</a:t>
            </a:r>
            <a:r>
              <a:rPr lang="en-US" dirty="0">
                <a:latin typeface="Open Sans"/>
                <a:ea typeface="Open Sans"/>
                <a:cs typeface="Open Sans"/>
              </a:rPr>
              <a:t> Lab - </a:t>
            </a:r>
            <a:r>
              <a:rPr lang="en-US" sz="2400" dirty="0">
                <a:latin typeface="Open Sans"/>
                <a:ea typeface="Open Sans"/>
                <a:cs typeface="Open Sans"/>
                <a:hlinkClick r:id="rId2"/>
              </a:rPr>
              <a:t>https://purnet-lab.gitlab.io</a:t>
            </a: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dirty="0" err="1">
                <a:latin typeface="Open Sans"/>
                <a:ea typeface="Open Sans"/>
                <a:cs typeface="Open Sans"/>
              </a:rPr>
              <a:t>NextGArch</a:t>
            </a:r>
            <a:r>
              <a:rPr lang="en-US" dirty="0">
                <a:latin typeface="Open Sans"/>
                <a:ea typeface="Open Sans"/>
                <a:cs typeface="Open Sans"/>
              </a:rPr>
              <a:t> Lab - </a:t>
            </a:r>
            <a:r>
              <a:rPr lang="en-US" dirty="0">
                <a:latin typeface="Open Sans"/>
                <a:ea typeface="Open Sans"/>
                <a:cs typeface="Open Sans"/>
                <a:hlinkClick r:id="rId3"/>
              </a:rPr>
              <a:t>https://mshahbaz.gitlab.io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</a:p>
          <a:p>
            <a:pPr lvl="1"/>
            <a:endParaRPr lang="en-US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C33D4-F413-FFAC-51AF-AC39A038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36" y="3592229"/>
            <a:ext cx="2564910" cy="24818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B4479-58E6-704A-FBC6-0D537C93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3EE62-CA9C-FC6A-6F59-D515D130513A}"/>
              </a:ext>
            </a:extLst>
          </p:cNvPr>
          <p:cNvSpPr txBox="1"/>
          <p:nvPr/>
        </p:nvSpPr>
        <p:spPr>
          <a:xfrm>
            <a:off x="8505730" y="2534672"/>
            <a:ext cx="2767104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Co-Design of</a:t>
            </a:r>
          </a:p>
          <a:p>
            <a:pPr algn="ctr"/>
            <a:endParaRPr lang="en-US" sz="3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ML</a:t>
            </a:r>
          </a:p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+</a:t>
            </a:r>
          </a:p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Network</a:t>
            </a:r>
          </a:p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+</a:t>
            </a:r>
          </a:p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3832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A network should provide 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9ABEE9-7F84-065D-C58A-A2832D1C8EE3}"/>
              </a:ext>
            </a:extLst>
          </p:cNvPr>
          <p:cNvSpPr/>
          <p:nvPr/>
        </p:nvSpPr>
        <p:spPr>
          <a:xfrm>
            <a:off x="704939" y="2197338"/>
            <a:ext cx="3120887" cy="25344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F98BC-A38B-4092-7A2E-0C7FE26F9798}"/>
              </a:ext>
            </a:extLst>
          </p:cNvPr>
          <p:cNvSpPr txBox="1"/>
          <p:nvPr/>
        </p:nvSpPr>
        <p:spPr>
          <a:xfrm>
            <a:off x="908011" y="2327855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Connectivity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2D176-A7DA-005E-E01B-B04AFA4085D4}"/>
              </a:ext>
            </a:extLst>
          </p:cNvPr>
          <p:cNvSpPr txBox="1"/>
          <p:nvPr/>
        </p:nvSpPr>
        <p:spPr>
          <a:xfrm>
            <a:off x="869539" y="3464577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5B951-7257-C24E-529F-047C657373D7}"/>
              </a:ext>
            </a:extLst>
          </p:cNvPr>
          <p:cNvSpPr txBox="1"/>
          <p:nvPr/>
        </p:nvSpPr>
        <p:spPr>
          <a:xfrm>
            <a:off x="1363264" y="3975551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Security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98A56-FE32-A959-7720-0D3E16590582}"/>
              </a:ext>
            </a:extLst>
          </p:cNvPr>
          <p:cNvSpPr txBox="1"/>
          <p:nvPr/>
        </p:nvSpPr>
        <p:spPr>
          <a:xfrm>
            <a:off x="4330912" y="2414869"/>
            <a:ext cx="606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Deterministic,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impacts functionality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3EEE5-D5A6-EF46-C74E-C3AF501F1188}"/>
              </a:ext>
            </a:extLst>
          </p:cNvPr>
          <p:cNvSpPr txBox="1"/>
          <p:nvPr/>
        </p:nvSpPr>
        <p:spPr>
          <a:xfrm>
            <a:off x="4342944" y="3818519"/>
            <a:ext cx="712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Non-deterministic,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doesn’t impact functionality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C9D11F-CED2-62D4-3605-F5E1D47BE34C}"/>
              </a:ext>
            </a:extLst>
          </p:cNvPr>
          <p:cNvSpPr/>
          <p:nvPr/>
        </p:nvSpPr>
        <p:spPr>
          <a:xfrm>
            <a:off x="608492" y="3450770"/>
            <a:ext cx="10879376" cy="1136722"/>
          </a:xfrm>
          <a:prstGeom prst="rect">
            <a:avLst/>
          </a:prstGeom>
          <a:solidFill>
            <a:schemeClr val="accent1">
              <a:lumMod val="20000"/>
              <a:lumOff val="80000"/>
              <a:alpha val="3026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193C0A-8025-5F28-FDD6-9EB1B77BDAC7}"/>
              </a:ext>
            </a:extLst>
          </p:cNvPr>
          <p:cNvSpPr txBox="1"/>
          <p:nvPr/>
        </p:nvSpPr>
        <p:spPr>
          <a:xfrm>
            <a:off x="5615772" y="4623588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Machine Learning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60845-1585-ED77-E147-95D75611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History of Systems vs. Networking</a:t>
            </a:r>
          </a:p>
        </p:txBody>
      </p:sp>
      <p:pic>
        <p:nvPicPr>
          <p:cNvPr id="1026" name="Picture 2" descr="In pictures: The (mostly) cool history of the IBM mainframe - Slideshow -  ARN">
            <a:extLst>
              <a:ext uri="{FF2B5EF4-FFF2-40B4-BE49-F238E27FC236}">
                <a16:creationId xmlns:a16="http://schemas.microsoft.com/office/drawing/2014/main" id="{00799ABF-A75B-F7F6-41F2-F355FF00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39" y="2181253"/>
            <a:ext cx="1822754" cy="14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 finally reveals its first 10nm Cannon Lake chip: A Core i3 for  notebooks | PCWorld">
            <a:extLst>
              <a:ext uri="{FF2B5EF4-FFF2-40B4-BE49-F238E27FC236}">
                <a16:creationId xmlns:a16="http://schemas.microsoft.com/office/drawing/2014/main" id="{C9F5220D-A76C-5D95-5C98-F5CD94DC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94" y="2192054"/>
            <a:ext cx="2234001" cy="15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799D0-CC67-1723-F3C1-04CB39B62B89}"/>
              </a:ext>
            </a:extLst>
          </p:cNvPr>
          <p:cNvSpPr txBox="1"/>
          <p:nvPr/>
        </p:nvSpPr>
        <p:spPr>
          <a:xfrm>
            <a:off x="4812677" y="1448164"/>
            <a:ext cx="19976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Processors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69EDA-FC83-FF9C-8427-F36404E2E2AE}"/>
              </a:ext>
            </a:extLst>
          </p:cNvPr>
          <p:cNvSpPr txBox="1"/>
          <p:nvPr/>
        </p:nvSpPr>
        <p:spPr>
          <a:xfrm>
            <a:off x="8283009" y="1448164"/>
            <a:ext cx="214834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Domain-Specific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Processors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F2098-B936-834D-9E70-4E97E784AB50}"/>
              </a:ext>
            </a:extLst>
          </p:cNvPr>
          <p:cNvSpPr txBox="1"/>
          <p:nvPr/>
        </p:nvSpPr>
        <p:spPr>
          <a:xfrm>
            <a:off x="1538699" y="3822823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1930s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44FBB-9FF9-7B49-EBA5-A05959C70649}"/>
              </a:ext>
            </a:extLst>
          </p:cNvPr>
          <p:cNvSpPr txBox="1"/>
          <p:nvPr/>
        </p:nvSpPr>
        <p:spPr>
          <a:xfrm>
            <a:off x="1134410" y="1452161"/>
            <a:ext cx="19287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Fixed-function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Processors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DE108-15A5-D40E-910C-81A9FB7FA42F}"/>
              </a:ext>
            </a:extLst>
          </p:cNvPr>
          <p:cNvSpPr txBox="1"/>
          <p:nvPr/>
        </p:nvSpPr>
        <p:spPr>
          <a:xfrm>
            <a:off x="5376696" y="3822823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1970s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D25A4-367A-27EE-F7F4-BF66A1069FF3}"/>
              </a:ext>
            </a:extLst>
          </p:cNvPr>
          <p:cNvSpPr txBox="1"/>
          <p:nvPr/>
        </p:nvSpPr>
        <p:spPr>
          <a:xfrm>
            <a:off x="8887346" y="382282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2010s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3359B7-432E-1EE6-D735-5E628E8108D8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2468762" y="4053656"/>
            <a:ext cx="290793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68720-5EF9-BFAD-AD10-896FF5B141FA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6306759" y="4053655"/>
            <a:ext cx="2580587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isco XR 12000 Series Router - Cisco">
            <a:extLst>
              <a:ext uri="{FF2B5EF4-FFF2-40B4-BE49-F238E27FC236}">
                <a16:creationId xmlns:a16="http://schemas.microsoft.com/office/drawing/2014/main" id="{91F65023-05F0-4645-336D-7183122A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2" y="5121210"/>
            <a:ext cx="1268575" cy="16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3326AA-84C0-E9CF-367B-C9C9FB8D5F53}"/>
              </a:ext>
            </a:extLst>
          </p:cNvPr>
          <p:cNvSpPr txBox="1"/>
          <p:nvPr/>
        </p:nvSpPr>
        <p:spPr>
          <a:xfrm>
            <a:off x="4847142" y="4377320"/>
            <a:ext cx="19287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Fixed-function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Switches</a:t>
            </a:r>
          </a:p>
        </p:txBody>
      </p:sp>
      <p:pic>
        <p:nvPicPr>
          <p:cNvPr id="1042" name="Picture 18" descr="STORDIS Launches First Optimised Barefoot Tofino Switches with Time  Synchronisation and 8-Core Processing Power">
            <a:extLst>
              <a:ext uri="{FF2B5EF4-FFF2-40B4-BE49-F238E27FC236}">
                <a16:creationId xmlns:a16="http://schemas.microsoft.com/office/drawing/2014/main" id="{2E9C26ED-F3CE-B1CE-C1DA-FD19C240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76" y="5238432"/>
            <a:ext cx="2505130" cy="1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172B72-E7AE-1298-B307-A337C84C9376}"/>
              </a:ext>
            </a:extLst>
          </p:cNvPr>
          <p:cNvSpPr txBox="1"/>
          <p:nvPr/>
        </p:nvSpPr>
        <p:spPr>
          <a:xfrm>
            <a:off x="8260030" y="4377320"/>
            <a:ext cx="199766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Switches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D85AF5-3A97-39EC-11B8-FBF6907DC7DC}"/>
              </a:ext>
            </a:extLst>
          </p:cNvPr>
          <p:cNvSpPr txBox="1"/>
          <p:nvPr/>
        </p:nvSpPr>
        <p:spPr>
          <a:xfrm>
            <a:off x="360322" y="4871944"/>
            <a:ext cx="3752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Networking is running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40 years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behind of Systems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AB0CEC-74A6-2F19-EA93-ECB3539EB3B7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817409" y="4053655"/>
            <a:ext cx="176030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A309148-BDCE-CEF8-FE7C-FBF6EA4F728E}"/>
              </a:ext>
            </a:extLst>
          </p:cNvPr>
          <p:cNvSpPr/>
          <p:nvPr/>
        </p:nvSpPr>
        <p:spPr>
          <a:xfrm>
            <a:off x="4008879" y="1411451"/>
            <a:ext cx="2940562" cy="2281517"/>
          </a:xfrm>
          <a:custGeom>
            <a:avLst/>
            <a:gdLst>
              <a:gd name="connsiteX0" fmla="*/ 0 w 2940562"/>
              <a:gd name="connsiteY0" fmla="*/ 0 h 2281517"/>
              <a:gd name="connsiteX1" fmla="*/ 529301 w 2940562"/>
              <a:gd name="connsiteY1" fmla="*/ 0 h 2281517"/>
              <a:gd name="connsiteX2" fmla="*/ 1146819 w 2940562"/>
              <a:gd name="connsiteY2" fmla="*/ 0 h 2281517"/>
              <a:gd name="connsiteX3" fmla="*/ 1705526 w 2940562"/>
              <a:gd name="connsiteY3" fmla="*/ 0 h 2281517"/>
              <a:gd name="connsiteX4" fmla="*/ 2234827 w 2940562"/>
              <a:gd name="connsiteY4" fmla="*/ 0 h 2281517"/>
              <a:gd name="connsiteX5" fmla="*/ 2940562 w 2940562"/>
              <a:gd name="connsiteY5" fmla="*/ 0 h 2281517"/>
              <a:gd name="connsiteX6" fmla="*/ 2940562 w 2940562"/>
              <a:gd name="connsiteY6" fmla="*/ 570379 h 2281517"/>
              <a:gd name="connsiteX7" fmla="*/ 2940562 w 2940562"/>
              <a:gd name="connsiteY7" fmla="*/ 1140759 h 2281517"/>
              <a:gd name="connsiteX8" fmla="*/ 2940562 w 2940562"/>
              <a:gd name="connsiteY8" fmla="*/ 1665507 h 2281517"/>
              <a:gd name="connsiteX9" fmla="*/ 2940562 w 2940562"/>
              <a:gd name="connsiteY9" fmla="*/ 2281517 h 2281517"/>
              <a:gd name="connsiteX10" fmla="*/ 2411261 w 2940562"/>
              <a:gd name="connsiteY10" fmla="*/ 2281517 h 2281517"/>
              <a:gd name="connsiteX11" fmla="*/ 1911365 w 2940562"/>
              <a:gd name="connsiteY11" fmla="*/ 2281517 h 2281517"/>
              <a:gd name="connsiteX12" fmla="*/ 1293847 w 2940562"/>
              <a:gd name="connsiteY12" fmla="*/ 2281517 h 2281517"/>
              <a:gd name="connsiteX13" fmla="*/ 764546 w 2940562"/>
              <a:gd name="connsiteY13" fmla="*/ 2281517 h 2281517"/>
              <a:gd name="connsiteX14" fmla="*/ 0 w 2940562"/>
              <a:gd name="connsiteY14" fmla="*/ 2281517 h 2281517"/>
              <a:gd name="connsiteX15" fmla="*/ 0 w 2940562"/>
              <a:gd name="connsiteY15" fmla="*/ 1665507 h 2281517"/>
              <a:gd name="connsiteX16" fmla="*/ 0 w 2940562"/>
              <a:gd name="connsiteY16" fmla="*/ 1140759 h 2281517"/>
              <a:gd name="connsiteX17" fmla="*/ 0 w 2940562"/>
              <a:gd name="connsiteY17" fmla="*/ 547564 h 2281517"/>
              <a:gd name="connsiteX18" fmla="*/ 0 w 2940562"/>
              <a:gd name="connsiteY18" fmla="*/ 0 h 2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0562" h="2281517" fill="none" extrusionOk="0">
                <a:moveTo>
                  <a:pt x="0" y="0"/>
                </a:moveTo>
                <a:cubicBezTo>
                  <a:pt x="199999" y="18453"/>
                  <a:pt x="382244" y="-2566"/>
                  <a:pt x="529301" y="0"/>
                </a:cubicBezTo>
                <a:cubicBezTo>
                  <a:pt x="676358" y="2566"/>
                  <a:pt x="849268" y="4168"/>
                  <a:pt x="1146819" y="0"/>
                </a:cubicBezTo>
                <a:cubicBezTo>
                  <a:pt x="1444370" y="-4168"/>
                  <a:pt x="1497243" y="16956"/>
                  <a:pt x="1705526" y="0"/>
                </a:cubicBezTo>
                <a:cubicBezTo>
                  <a:pt x="1913809" y="-16956"/>
                  <a:pt x="1994206" y="22424"/>
                  <a:pt x="2234827" y="0"/>
                </a:cubicBezTo>
                <a:cubicBezTo>
                  <a:pt x="2475448" y="-22424"/>
                  <a:pt x="2729456" y="-22882"/>
                  <a:pt x="2940562" y="0"/>
                </a:cubicBezTo>
                <a:cubicBezTo>
                  <a:pt x="2949362" y="262083"/>
                  <a:pt x="2937842" y="380875"/>
                  <a:pt x="2940562" y="570379"/>
                </a:cubicBezTo>
                <a:cubicBezTo>
                  <a:pt x="2943282" y="759883"/>
                  <a:pt x="2920185" y="907966"/>
                  <a:pt x="2940562" y="1140759"/>
                </a:cubicBezTo>
                <a:cubicBezTo>
                  <a:pt x="2960939" y="1373552"/>
                  <a:pt x="2952967" y="1405453"/>
                  <a:pt x="2940562" y="1665507"/>
                </a:cubicBezTo>
                <a:cubicBezTo>
                  <a:pt x="2928157" y="1925561"/>
                  <a:pt x="2920985" y="2093140"/>
                  <a:pt x="2940562" y="2281517"/>
                </a:cubicBezTo>
                <a:cubicBezTo>
                  <a:pt x="2716262" y="2263847"/>
                  <a:pt x="2607340" y="2267140"/>
                  <a:pt x="2411261" y="2281517"/>
                </a:cubicBezTo>
                <a:cubicBezTo>
                  <a:pt x="2215182" y="2295894"/>
                  <a:pt x="2139751" y="2294800"/>
                  <a:pt x="1911365" y="2281517"/>
                </a:cubicBezTo>
                <a:cubicBezTo>
                  <a:pt x="1682979" y="2268234"/>
                  <a:pt x="1541802" y="2258941"/>
                  <a:pt x="1293847" y="2281517"/>
                </a:cubicBezTo>
                <a:cubicBezTo>
                  <a:pt x="1045892" y="2304093"/>
                  <a:pt x="965267" y="2307198"/>
                  <a:pt x="764546" y="2281517"/>
                </a:cubicBezTo>
                <a:cubicBezTo>
                  <a:pt x="563825" y="2255836"/>
                  <a:pt x="198843" y="2251657"/>
                  <a:pt x="0" y="2281517"/>
                </a:cubicBezTo>
                <a:cubicBezTo>
                  <a:pt x="16965" y="2109192"/>
                  <a:pt x="12499" y="1851620"/>
                  <a:pt x="0" y="1665507"/>
                </a:cubicBezTo>
                <a:cubicBezTo>
                  <a:pt x="-12499" y="1479394"/>
                  <a:pt x="18438" y="1341234"/>
                  <a:pt x="0" y="1140759"/>
                </a:cubicBezTo>
                <a:cubicBezTo>
                  <a:pt x="-18438" y="940284"/>
                  <a:pt x="-23951" y="777582"/>
                  <a:pt x="0" y="547564"/>
                </a:cubicBezTo>
                <a:cubicBezTo>
                  <a:pt x="23951" y="317546"/>
                  <a:pt x="-27006" y="219926"/>
                  <a:pt x="0" y="0"/>
                </a:cubicBezTo>
                <a:close/>
              </a:path>
              <a:path w="2940562" h="2281517" stroke="0" extrusionOk="0">
                <a:moveTo>
                  <a:pt x="0" y="0"/>
                </a:moveTo>
                <a:cubicBezTo>
                  <a:pt x="148470" y="-307"/>
                  <a:pt x="320885" y="25319"/>
                  <a:pt x="558707" y="0"/>
                </a:cubicBezTo>
                <a:cubicBezTo>
                  <a:pt x="796529" y="-25319"/>
                  <a:pt x="873159" y="451"/>
                  <a:pt x="1058602" y="0"/>
                </a:cubicBezTo>
                <a:cubicBezTo>
                  <a:pt x="1244045" y="-451"/>
                  <a:pt x="1402701" y="308"/>
                  <a:pt x="1705526" y="0"/>
                </a:cubicBezTo>
                <a:cubicBezTo>
                  <a:pt x="2008351" y="-308"/>
                  <a:pt x="2061679" y="-9426"/>
                  <a:pt x="2264233" y="0"/>
                </a:cubicBezTo>
                <a:cubicBezTo>
                  <a:pt x="2466787" y="9426"/>
                  <a:pt x="2785727" y="-12010"/>
                  <a:pt x="2940562" y="0"/>
                </a:cubicBezTo>
                <a:cubicBezTo>
                  <a:pt x="2942096" y="199630"/>
                  <a:pt x="2911600" y="371960"/>
                  <a:pt x="2940562" y="616010"/>
                </a:cubicBezTo>
                <a:cubicBezTo>
                  <a:pt x="2969525" y="860060"/>
                  <a:pt x="2920839" y="941927"/>
                  <a:pt x="2940562" y="1186389"/>
                </a:cubicBezTo>
                <a:cubicBezTo>
                  <a:pt x="2960285" y="1430851"/>
                  <a:pt x="2945662" y="1615196"/>
                  <a:pt x="2940562" y="1756768"/>
                </a:cubicBezTo>
                <a:cubicBezTo>
                  <a:pt x="2935462" y="1898340"/>
                  <a:pt x="2919523" y="2024730"/>
                  <a:pt x="2940562" y="2281517"/>
                </a:cubicBezTo>
                <a:cubicBezTo>
                  <a:pt x="2716811" y="2267421"/>
                  <a:pt x="2581321" y="2300315"/>
                  <a:pt x="2411261" y="2281517"/>
                </a:cubicBezTo>
                <a:cubicBezTo>
                  <a:pt x="2241201" y="2262719"/>
                  <a:pt x="1969321" y="2298473"/>
                  <a:pt x="1823148" y="2281517"/>
                </a:cubicBezTo>
                <a:cubicBezTo>
                  <a:pt x="1676975" y="2264561"/>
                  <a:pt x="1402809" y="2292032"/>
                  <a:pt x="1264442" y="2281517"/>
                </a:cubicBezTo>
                <a:cubicBezTo>
                  <a:pt x="1126075" y="2271002"/>
                  <a:pt x="856766" y="2282761"/>
                  <a:pt x="617518" y="2281517"/>
                </a:cubicBezTo>
                <a:cubicBezTo>
                  <a:pt x="378270" y="2280273"/>
                  <a:pt x="237491" y="2254170"/>
                  <a:pt x="0" y="2281517"/>
                </a:cubicBezTo>
                <a:cubicBezTo>
                  <a:pt x="-8930" y="2141529"/>
                  <a:pt x="-16392" y="1916390"/>
                  <a:pt x="0" y="1756768"/>
                </a:cubicBezTo>
                <a:cubicBezTo>
                  <a:pt x="16392" y="1597146"/>
                  <a:pt x="19902" y="1346747"/>
                  <a:pt x="0" y="1186389"/>
                </a:cubicBezTo>
                <a:cubicBezTo>
                  <a:pt x="-19902" y="1026031"/>
                  <a:pt x="-27345" y="819991"/>
                  <a:pt x="0" y="638825"/>
                </a:cubicBezTo>
                <a:cubicBezTo>
                  <a:pt x="27345" y="457659"/>
                  <a:pt x="20907" y="30876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19845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DFF7BC-C13F-09C1-AA78-B80726320173}"/>
              </a:ext>
            </a:extLst>
          </p:cNvPr>
          <p:cNvSpPr/>
          <p:nvPr/>
        </p:nvSpPr>
        <p:spPr>
          <a:xfrm>
            <a:off x="7802648" y="4331564"/>
            <a:ext cx="2940562" cy="2281517"/>
          </a:xfrm>
          <a:custGeom>
            <a:avLst/>
            <a:gdLst>
              <a:gd name="connsiteX0" fmla="*/ 0 w 2940562"/>
              <a:gd name="connsiteY0" fmla="*/ 0 h 2281517"/>
              <a:gd name="connsiteX1" fmla="*/ 529301 w 2940562"/>
              <a:gd name="connsiteY1" fmla="*/ 0 h 2281517"/>
              <a:gd name="connsiteX2" fmla="*/ 1146819 w 2940562"/>
              <a:gd name="connsiteY2" fmla="*/ 0 h 2281517"/>
              <a:gd name="connsiteX3" fmla="*/ 1705526 w 2940562"/>
              <a:gd name="connsiteY3" fmla="*/ 0 h 2281517"/>
              <a:gd name="connsiteX4" fmla="*/ 2234827 w 2940562"/>
              <a:gd name="connsiteY4" fmla="*/ 0 h 2281517"/>
              <a:gd name="connsiteX5" fmla="*/ 2940562 w 2940562"/>
              <a:gd name="connsiteY5" fmla="*/ 0 h 2281517"/>
              <a:gd name="connsiteX6" fmla="*/ 2940562 w 2940562"/>
              <a:gd name="connsiteY6" fmla="*/ 570379 h 2281517"/>
              <a:gd name="connsiteX7" fmla="*/ 2940562 w 2940562"/>
              <a:gd name="connsiteY7" fmla="*/ 1140759 h 2281517"/>
              <a:gd name="connsiteX8" fmla="*/ 2940562 w 2940562"/>
              <a:gd name="connsiteY8" fmla="*/ 1665507 h 2281517"/>
              <a:gd name="connsiteX9" fmla="*/ 2940562 w 2940562"/>
              <a:gd name="connsiteY9" fmla="*/ 2281517 h 2281517"/>
              <a:gd name="connsiteX10" fmla="*/ 2411261 w 2940562"/>
              <a:gd name="connsiteY10" fmla="*/ 2281517 h 2281517"/>
              <a:gd name="connsiteX11" fmla="*/ 1911365 w 2940562"/>
              <a:gd name="connsiteY11" fmla="*/ 2281517 h 2281517"/>
              <a:gd name="connsiteX12" fmla="*/ 1293847 w 2940562"/>
              <a:gd name="connsiteY12" fmla="*/ 2281517 h 2281517"/>
              <a:gd name="connsiteX13" fmla="*/ 764546 w 2940562"/>
              <a:gd name="connsiteY13" fmla="*/ 2281517 h 2281517"/>
              <a:gd name="connsiteX14" fmla="*/ 0 w 2940562"/>
              <a:gd name="connsiteY14" fmla="*/ 2281517 h 2281517"/>
              <a:gd name="connsiteX15" fmla="*/ 0 w 2940562"/>
              <a:gd name="connsiteY15" fmla="*/ 1665507 h 2281517"/>
              <a:gd name="connsiteX16" fmla="*/ 0 w 2940562"/>
              <a:gd name="connsiteY16" fmla="*/ 1140759 h 2281517"/>
              <a:gd name="connsiteX17" fmla="*/ 0 w 2940562"/>
              <a:gd name="connsiteY17" fmla="*/ 547564 h 2281517"/>
              <a:gd name="connsiteX18" fmla="*/ 0 w 2940562"/>
              <a:gd name="connsiteY18" fmla="*/ 0 h 2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40562" h="2281517" fill="none" extrusionOk="0">
                <a:moveTo>
                  <a:pt x="0" y="0"/>
                </a:moveTo>
                <a:cubicBezTo>
                  <a:pt x="199999" y="18453"/>
                  <a:pt x="382244" y="-2566"/>
                  <a:pt x="529301" y="0"/>
                </a:cubicBezTo>
                <a:cubicBezTo>
                  <a:pt x="676358" y="2566"/>
                  <a:pt x="849268" y="4168"/>
                  <a:pt x="1146819" y="0"/>
                </a:cubicBezTo>
                <a:cubicBezTo>
                  <a:pt x="1444370" y="-4168"/>
                  <a:pt x="1497243" y="16956"/>
                  <a:pt x="1705526" y="0"/>
                </a:cubicBezTo>
                <a:cubicBezTo>
                  <a:pt x="1913809" y="-16956"/>
                  <a:pt x="1994206" y="22424"/>
                  <a:pt x="2234827" y="0"/>
                </a:cubicBezTo>
                <a:cubicBezTo>
                  <a:pt x="2475448" y="-22424"/>
                  <a:pt x="2729456" y="-22882"/>
                  <a:pt x="2940562" y="0"/>
                </a:cubicBezTo>
                <a:cubicBezTo>
                  <a:pt x="2949362" y="262083"/>
                  <a:pt x="2937842" y="380875"/>
                  <a:pt x="2940562" y="570379"/>
                </a:cubicBezTo>
                <a:cubicBezTo>
                  <a:pt x="2943282" y="759883"/>
                  <a:pt x="2920185" y="907966"/>
                  <a:pt x="2940562" y="1140759"/>
                </a:cubicBezTo>
                <a:cubicBezTo>
                  <a:pt x="2960939" y="1373552"/>
                  <a:pt x="2952967" y="1405453"/>
                  <a:pt x="2940562" y="1665507"/>
                </a:cubicBezTo>
                <a:cubicBezTo>
                  <a:pt x="2928157" y="1925561"/>
                  <a:pt x="2920985" y="2093140"/>
                  <a:pt x="2940562" y="2281517"/>
                </a:cubicBezTo>
                <a:cubicBezTo>
                  <a:pt x="2716262" y="2263847"/>
                  <a:pt x="2607340" y="2267140"/>
                  <a:pt x="2411261" y="2281517"/>
                </a:cubicBezTo>
                <a:cubicBezTo>
                  <a:pt x="2215182" y="2295894"/>
                  <a:pt x="2139751" y="2294800"/>
                  <a:pt x="1911365" y="2281517"/>
                </a:cubicBezTo>
                <a:cubicBezTo>
                  <a:pt x="1682979" y="2268234"/>
                  <a:pt x="1541802" y="2258941"/>
                  <a:pt x="1293847" y="2281517"/>
                </a:cubicBezTo>
                <a:cubicBezTo>
                  <a:pt x="1045892" y="2304093"/>
                  <a:pt x="965267" y="2307198"/>
                  <a:pt x="764546" y="2281517"/>
                </a:cubicBezTo>
                <a:cubicBezTo>
                  <a:pt x="563825" y="2255836"/>
                  <a:pt x="198843" y="2251657"/>
                  <a:pt x="0" y="2281517"/>
                </a:cubicBezTo>
                <a:cubicBezTo>
                  <a:pt x="16965" y="2109192"/>
                  <a:pt x="12499" y="1851620"/>
                  <a:pt x="0" y="1665507"/>
                </a:cubicBezTo>
                <a:cubicBezTo>
                  <a:pt x="-12499" y="1479394"/>
                  <a:pt x="18438" y="1341234"/>
                  <a:pt x="0" y="1140759"/>
                </a:cubicBezTo>
                <a:cubicBezTo>
                  <a:pt x="-18438" y="940284"/>
                  <a:pt x="-23951" y="777582"/>
                  <a:pt x="0" y="547564"/>
                </a:cubicBezTo>
                <a:cubicBezTo>
                  <a:pt x="23951" y="317546"/>
                  <a:pt x="-27006" y="219926"/>
                  <a:pt x="0" y="0"/>
                </a:cubicBezTo>
                <a:close/>
              </a:path>
              <a:path w="2940562" h="2281517" stroke="0" extrusionOk="0">
                <a:moveTo>
                  <a:pt x="0" y="0"/>
                </a:moveTo>
                <a:cubicBezTo>
                  <a:pt x="148470" y="-307"/>
                  <a:pt x="320885" y="25319"/>
                  <a:pt x="558707" y="0"/>
                </a:cubicBezTo>
                <a:cubicBezTo>
                  <a:pt x="796529" y="-25319"/>
                  <a:pt x="873159" y="451"/>
                  <a:pt x="1058602" y="0"/>
                </a:cubicBezTo>
                <a:cubicBezTo>
                  <a:pt x="1244045" y="-451"/>
                  <a:pt x="1402701" y="308"/>
                  <a:pt x="1705526" y="0"/>
                </a:cubicBezTo>
                <a:cubicBezTo>
                  <a:pt x="2008351" y="-308"/>
                  <a:pt x="2061679" y="-9426"/>
                  <a:pt x="2264233" y="0"/>
                </a:cubicBezTo>
                <a:cubicBezTo>
                  <a:pt x="2466787" y="9426"/>
                  <a:pt x="2785727" y="-12010"/>
                  <a:pt x="2940562" y="0"/>
                </a:cubicBezTo>
                <a:cubicBezTo>
                  <a:pt x="2942096" y="199630"/>
                  <a:pt x="2911600" y="371960"/>
                  <a:pt x="2940562" y="616010"/>
                </a:cubicBezTo>
                <a:cubicBezTo>
                  <a:pt x="2969525" y="860060"/>
                  <a:pt x="2920839" y="941927"/>
                  <a:pt x="2940562" y="1186389"/>
                </a:cubicBezTo>
                <a:cubicBezTo>
                  <a:pt x="2960285" y="1430851"/>
                  <a:pt x="2945662" y="1615196"/>
                  <a:pt x="2940562" y="1756768"/>
                </a:cubicBezTo>
                <a:cubicBezTo>
                  <a:pt x="2935462" y="1898340"/>
                  <a:pt x="2919523" y="2024730"/>
                  <a:pt x="2940562" y="2281517"/>
                </a:cubicBezTo>
                <a:cubicBezTo>
                  <a:pt x="2716811" y="2267421"/>
                  <a:pt x="2581321" y="2300315"/>
                  <a:pt x="2411261" y="2281517"/>
                </a:cubicBezTo>
                <a:cubicBezTo>
                  <a:pt x="2241201" y="2262719"/>
                  <a:pt x="1969321" y="2298473"/>
                  <a:pt x="1823148" y="2281517"/>
                </a:cubicBezTo>
                <a:cubicBezTo>
                  <a:pt x="1676975" y="2264561"/>
                  <a:pt x="1402809" y="2292032"/>
                  <a:pt x="1264442" y="2281517"/>
                </a:cubicBezTo>
                <a:cubicBezTo>
                  <a:pt x="1126075" y="2271002"/>
                  <a:pt x="856766" y="2282761"/>
                  <a:pt x="617518" y="2281517"/>
                </a:cubicBezTo>
                <a:cubicBezTo>
                  <a:pt x="378270" y="2280273"/>
                  <a:pt x="237491" y="2254170"/>
                  <a:pt x="0" y="2281517"/>
                </a:cubicBezTo>
                <a:cubicBezTo>
                  <a:pt x="-8930" y="2141529"/>
                  <a:pt x="-16392" y="1916390"/>
                  <a:pt x="0" y="1756768"/>
                </a:cubicBezTo>
                <a:cubicBezTo>
                  <a:pt x="16392" y="1597146"/>
                  <a:pt x="19902" y="1346747"/>
                  <a:pt x="0" y="1186389"/>
                </a:cubicBezTo>
                <a:cubicBezTo>
                  <a:pt x="-19902" y="1026031"/>
                  <a:pt x="-27345" y="819991"/>
                  <a:pt x="0" y="638825"/>
                </a:cubicBezTo>
                <a:cubicBezTo>
                  <a:pt x="27345" y="457659"/>
                  <a:pt x="20907" y="30876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1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4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B73B3C71-4206-1886-3062-D6B84BC78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8495862" y="2213094"/>
            <a:ext cx="1567985" cy="14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DACEC27C-7B18-966B-B472-BDB955E2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18" grpId="0"/>
      <p:bldP spid="19" grpId="0"/>
      <p:bldP spid="25" grpId="0"/>
      <p:bldP spid="26" grpId="0"/>
      <p:bldP spid="27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 Processors vs Switches</a:t>
            </a:r>
          </a:p>
        </p:txBody>
      </p:sp>
      <p:pic>
        <p:nvPicPr>
          <p:cNvPr id="1028" name="Picture 4" descr="Intel finally reveals its first 10nm Cannon Lake chip: A Core i3 for  notebooks | PCWorld">
            <a:extLst>
              <a:ext uri="{FF2B5EF4-FFF2-40B4-BE49-F238E27FC236}">
                <a16:creationId xmlns:a16="http://schemas.microsoft.com/office/drawing/2014/main" id="{C9F5220D-A76C-5D95-5C98-F5CD94DC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8" y="4639462"/>
            <a:ext cx="2234001" cy="15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44E350-573D-D286-542E-FEC3D17EAE92}"/>
              </a:ext>
            </a:extLst>
          </p:cNvPr>
          <p:cNvSpPr/>
          <p:nvPr/>
        </p:nvSpPr>
        <p:spPr>
          <a:xfrm>
            <a:off x="1736009" y="2034350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6EE2F-A6CE-F757-4C69-3CE52BE6AFEA}"/>
              </a:ext>
            </a:extLst>
          </p:cNvPr>
          <p:cNvSpPr txBox="1"/>
          <p:nvPr/>
        </p:nvSpPr>
        <p:spPr>
          <a:xfrm>
            <a:off x="1487778" y="2867047"/>
            <a:ext cx="1322798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= 1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j = 1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    …</a:t>
            </a:r>
          </a:p>
        </p:txBody>
      </p:sp>
      <p:pic>
        <p:nvPicPr>
          <p:cNvPr id="10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2F8C9FAF-EFDD-A9A3-5AA2-45185604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4023490" y="4791344"/>
            <a:ext cx="1246451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0B8687-0C64-DDF4-EEA6-1B9AEB3360C1}"/>
              </a:ext>
            </a:extLst>
          </p:cNvPr>
          <p:cNvSpPr txBox="1"/>
          <p:nvPr/>
        </p:nvSpPr>
        <p:spPr>
          <a:xfrm>
            <a:off x="1784821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CPU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C7C9A-59B1-18E2-4DA9-EE594C5B1B29}"/>
              </a:ext>
            </a:extLst>
          </p:cNvPr>
          <p:cNvSpPr txBox="1"/>
          <p:nvPr/>
        </p:nvSpPr>
        <p:spPr>
          <a:xfrm>
            <a:off x="4301107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TPU</a:t>
            </a:r>
          </a:p>
        </p:txBody>
      </p:sp>
      <p:pic>
        <p:nvPicPr>
          <p:cNvPr id="3074" name="Picture 2" descr="Systolic Arrays - an overview | ScienceDirect Topics">
            <a:extLst>
              <a:ext uri="{FF2B5EF4-FFF2-40B4-BE49-F238E27FC236}">
                <a16:creationId xmlns:a16="http://schemas.microsoft.com/office/drawing/2014/main" id="{51FB9150-443F-6328-DB0D-470AC15D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9251" r="12333" b="14429"/>
          <a:stretch/>
        </p:blipFill>
        <p:spPr bwMode="auto">
          <a:xfrm>
            <a:off x="3620220" y="2867047"/>
            <a:ext cx="1688863" cy="16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5D4A2A4-658A-8F59-A615-5886581F5624}"/>
              </a:ext>
            </a:extLst>
          </p:cNvPr>
          <p:cNvSpPr/>
          <p:nvPr/>
        </p:nvSpPr>
        <p:spPr>
          <a:xfrm>
            <a:off x="1515914" y="3958337"/>
            <a:ext cx="1229031" cy="554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57809"/>
                      <a:gd name="connsiteY0" fmla="*/ 0 h 1609920"/>
                      <a:gd name="connsiteX1" fmla="*/ 551145 w 3757809"/>
                      <a:gd name="connsiteY1" fmla="*/ 0 h 1609920"/>
                      <a:gd name="connsiteX2" fmla="*/ 1215025 w 3757809"/>
                      <a:gd name="connsiteY2" fmla="*/ 0 h 1609920"/>
                      <a:gd name="connsiteX3" fmla="*/ 1803748 w 3757809"/>
                      <a:gd name="connsiteY3" fmla="*/ 0 h 1609920"/>
                      <a:gd name="connsiteX4" fmla="*/ 2354894 w 3757809"/>
                      <a:gd name="connsiteY4" fmla="*/ 0 h 1609920"/>
                      <a:gd name="connsiteX5" fmla="*/ 3018773 w 3757809"/>
                      <a:gd name="connsiteY5" fmla="*/ 0 h 1609920"/>
                      <a:gd name="connsiteX6" fmla="*/ 3757809 w 3757809"/>
                      <a:gd name="connsiteY6" fmla="*/ 0 h 1609920"/>
                      <a:gd name="connsiteX7" fmla="*/ 3757809 w 3757809"/>
                      <a:gd name="connsiteY7" fmla="*/ 536640 h 1609920"/>
                      <a:gd name="connsiteX8" fmla="*/ 3757809 w 3757809"/>
                      <a:gd name="connsiteY8" fmla="*/ 1041082 h 1609920"/>
                      <a:gd name="connsiteX9" fmla="*/ 3757809 w 3757809"/>
                      <a:gd name="connsiteY9" fmla="*/ 1609920 h 1609920"/>
                      <a:gd name="connsiteX10" fmla="*/ 3206664 w 3757809"/>
                      <a:gd name="connsiteY10" fmla="*/ 1609920 h 1609920"/>
                      <a:gd name="connsiteX11" fmla="*/ 2693096 w 3757809"/>
                      <a:gd name="connsiteY11" fmla="*/ 1609920 h 1609920"/>
                      <a:gd name="connsiteX12" fmla="*/ 2029217 w 3757809"/>
                      <a:gd name="connsiteY12" fmla="*/ 1609920 h 1609920"/>
                      <a:gd name="connsiteX13" fmla="*/ 1478072 w 3757809"/>
                      <a:gd name="connsiteY13" fmla="*/ 1609920 h 1609920"/>
                      <a:gd name="connsiteX14" fmla="*/ 814192 w 3757809"/>
                      <a:gd name="connsiteY14" fmla="*/ 1609920 h 1609920"/>
                      <a:gd name="connsiteX15" fmla="*/ 0 w 3757809"/>
                      <a:gd name="connsiteY15" fmla="*/ 1609920 h 1609920"/>
                      <a:gd name="connsiteX16" fmla="*/ 0 w 3757809"/>
                      <a:gd name="connsiteY16" fmla="*/ 1089379 h 1609920"/>
                      <a:gd name="connsiteX17" fmla="*/ 0 w 3757809"/>
                      <a:gd name="connsiteY17" fmla="*/ 536640 h 1609920"/>
                      <a:gd name="connsiteX18" fmla="*/ 0 w 3757809"/>
                      <a:gd name="connsiteY18" fmla="*/ 0 h 1609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757809" h="1609920" fill="none" extrusionOk="0">
                        <a:moveTo>
                          <a:pt x="0" y="0"/>
                        </a:moveTo>
                        <a:cubicBezTo>
                          <a:pt x="252395" y="-14641"/>
                          <a:pt x="284598" y="-10610"/>
                          <a:pt x="551145" y="0"/>
                        </a:cubicBezTo>
                        <a:cubicBezTo>
                          <a:pt x="817692" y="10610"/>
                          <a:pt x="1058168" y="15725"/>
                          <a:pt x="1215025" y="0"/>
                        </a:cubicBezTo>
                        <a:cubicBezTo>
                          <a:pt x="1371882" y="-15725"/>
                          <a:pt x="1565442" y="-17151"/>
                          <a:pt x="1803748" y="0"/>
                        </a:cubicBezTo>
                        <a:cubicBezTo>
                          <a:pt x="2042054" y="17151"/>
                          <a:pt x="2240641" y="16136"/>
                          <a:pt x="2354894" y="0"/>
                        </a:cubicBezTo>
                        <a:cubicBezTo>
                          <a:pt x="2469147" y="-16136"/>
                          <a:pt x="2717708" y="26491"/>
                          <a:pt x="3018773" y="0"/>
                        </a:cubicBezTo>
                        <a:cubicBezTo>
                          <a:pt x="3319838" y="-26491"/>
                          <a:pt x="3494823" y="13905"/>
                          <a:pt x="3757809" y="0"/>
                        </a:cubicBezTo>
                        <a:cubicBezTo>
                          <a:pt x="3781482" y="145388"/>
                          <a:pt x="3743969" y="345784"/>
                          <a:pt x="3757809" y="536640"/>
                        </a:cubicBezTo>
                        <a:cubicBezTo>
                          <a:pt x="3771649" y="727496"/>
                          <a:pt x="3781536" y="930714"/>
                          <a:pt x="3757809" y="1041082"/>
                        </a:cubicBezTo>
                        <a:cubicBezTo>
                          <a:pt x="3734082" y="1151450"/>
                          <a:pt x="3746629" y="1430811"/>
                          <a:pt x="3757809" y="1609920"/>
                        </a:cubicBezTo>
                        <a:cubicBezTo>
                          <a:pt x="3573304" y="1633901"/>
                          <a:pt x="3332501" y="1595021"/>
                          <a:pt x="3206664" y="1609920"/>
                        </a:cubicBezTo>
                        <a:cubicBezTo>
                          <a:pt x="3080827" y="1624819"/>
                          <a:pt x="2887233" y="1597401"/>
                          <a:pt x="2693096" y="1609920"/>
                        </a:cubicBezTo>
                        <a:cubicBezTo>
                          <a:pt x="2498959" y="1622439"/>
                          <a:pt x="2296898" y="1613711"/>
                          <a:pt x="2029217" y="1609920"/>
                        </a:cubicBezTo>
                        <a:cubicBezTo>
                          <a:pt x="1761536" y="1606129"/>
                          <a:pt x="1732227" y="1605401"/>
                          <a:pt x="1478072" y="1609920"/>
                        </a:cubicBezTo>
                        <a:cubicBezTo>
                          <a:pt x="1223917" y="1614439"/>
                          <a:pt x="995627" y="1598641"/>
                          <a:pt x="814192" y="1609920"/>
                        </a:cubicBezTo>
                        <a:cubicBezTo>
                          <a:pt x="632757" y="1621199"/>
                          <a:pt x="323822" y="1616501"/>
                          <a:pt x="0" y="1609920"/>
                        </a:cubicBezTo>
                        <a:cubicBezTo>
                          <a:pt x="-20859" y="1439813"/>
                          <a:pt x="4045" y="1230476"/>
                          <a:pt x="0" y="1089379"/>
                        </a:cubicBezTo>
                        <a:cubicBezTo>
                          <a:pt x="-4045" y="948282"/>
                          <a:pt x="-14481" y="729405"/>
                          <a:pt x="0" y="536640"/>
                        </a:cubicBezTo>
                        <a:cubicBezTo>
                          <a:pt x="14481" y="343875"/>
                          <a:pt x="12331" y="138378"/>
                          <a:pt x="0" y="0"/>
                        </a:cubicBezTo>
                        <a:close/>
                      </a:path>
                      <a:path w="3757809" h="1609920" stroke="0" extrusionOk="0">
                        <a:moveTo>
                          <a:pt x="0" y="0"/>
                        </a:moveTo>
                        <a:cubicBezTo>
                          <a:pt x="237544" y="26447"/>
                          <a:pt x="467174" y="-12247"/>
                          <a:pt x="588723" y="0"/>
                        </a:cubicBezTo>
                        <a:cubicBezTo>
                          <a:pt x="710272" y="12247"/>
                          <a:pt x="875715" y="14843"/>
                          <a:pt x="1102291" y="0"/>
                        </a:cubicBezTo>
                        <a:cubicBezTo>
                          <a:pt x="1328867" y="-14843"/>
                          <a:pt x="1652118" y="13760"/>
                          <a:pt x="1803748" y="0"/>
                        </a:cubicBezTo>
                        <a:cubicBezTo>
                          <a:pt x="1955378" y="-13760"/>
                          <a:pt x="2228381" y="4472"/>
                          <a:pt x="2392472" y="0"/>
                        </a:cubicBezTo>
                        <a:cubicBezTo>
                          <a:pt x="2556563" y="-4472"/>
                          <a:pt x="2859656" y="-7900"/>
                          <a:pt x="2981195" y="0"/>
                        </a:cubicBezTo>
                        <a:cubicBezTo>
                          <a:pt x="3102734" y="7900"/>
                          <a:pt x="3489898" y="-7774"/>
                          <a:pt x="3757809" y="0"/>
                        </a:cubicBezTo>
                        <a:cubicBezTo>
                          <a:pt x="3734440" y="189116"/>
                          <a:pt x="3766172" y="345695"/>
                          <a:pt x="3757809" y="504442"/>
                        </a:cubicBezTo>
                        <a:cubicBezTo>
                          <a:pt x="3749446" y="663189"/>
                          <a:pt x="3758392" y="846231"/>
                          <a:pt x="3757809" y="1041082"/>
                        </a:cubicBezTo>
                        <a:cubicBezTo>
                          <a:pt x="3757226" y="1235933"/>
                          <a:pt x="3759482" y="1359979"/>
                          <a:pt x="3757809" y="1609920"/>
                        </a:cubicBezTo>
                        <a:cubicBezTo>
                          <a:pt x="3532170" y="1605374"/>
                          <a:pt x="3363971" y="1617144"/>
                          <a:pt x="3206664" y="1609920"/>
                        </a:cubicBezTo>
                        <a:cubicBezTo>
                          <a:pt x="3049357" y="1602696"/>
                          <a:pt x="2887359" y="1629146"/>
                          <a:pt x="2580362" y="1609920"/>
                        </a:cubicBezTo>
                        <a:cubicBezTo>
                          <a:pt x="2273365" y="1590694"/>
                          <a:pt x="2158943" y="1610763"/>
                          <a:pt x="1991639" y="1609920"/>
                        </a:cubicBezTo>
                        <a:cubicBezTo>
                          <a:pt x="1824335" y="1609077"/>
                          <a:pt x="1518973" y="1629775"/>
                          <a:pt x="1290181" y="1609920"/>
                        </a:cubicBezTo>
                        <a:cubicBezTo>
                          <a:pt x="1061389" y="1590065"/>
                          <a:pt x="922769" y="1615909"/>
                          <a:pt x="588723" y="1609920"/>
                        </a:cubicBezTo>
                        <a:cubicBezTo>
                          <a:pt x="254677" y="1603931"/>
                          <a:pt x="130654" y="1617574"/>
                          <a:pt x="0" y="1609920"/>
                        </a:cubicBezTo>
                        <a:cubicBezTo>
                          <a:pt x="-12477" y="1434341"/>
                          <a:pt x="-23660" y="1302487"/>
                          <a:pt x="0" y="1073280"/>
                        </a:cubicBezTo>
                        <a:cubicBezTo>
                          <a:pt x="23660" y="844073"/>
                          <a:pt x="20206" y="732087"/>
                          <a:pt x="0" y="552739"/>
                        </a:cubicBezTo>
                        <a:cubicBezTo>
                          <a:pt x="-20206" y="373391"/>
                          <a:pt x="-6685" y="1225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OS</a:t>
            </a:r>
            <a:endParaRPr lang="en-US" sz="28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BED183-FB1D-643C-FFB1-AC1C8A6919CF}"/>
              </a:ext>
            </a:extLst>
          </p:cNvPr>
          <p:cNvSpPr/>
          <p:nvPr/>
        </p:nvSpPr>
        <p:spPr>
          <a:xfrm>
            <a:off x="4205554" y="2034349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pic>
        <p:nvPicPr>
          <p:cNvPr id="34" name="Picture 18" descr="STORDIS Launches First Optimised Barefoot Tofino Switches with Time  Synchronisation and 8-Core Processing Power">
            <a:extLst>
              <a:ext uri="{FF2B5EF4-FFF2-40B4-BE49-F238E27FC236}">
                <a16:creationId xmlns:a16="http://schemas.microsoft.com/office/drawing/2014/main" id="{797B35C0-D8DE-FA68-321F-E9183BB2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11" y="4787001"/>
            <a:ext cx="2258840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BF8FC4-995E-C740-CC01-E8A255837B24}"/>
              </a:ext>
            </a:extLst>
          </p:cNvPr>
          <p:cNvSpPr txBox="1"/>
          <p:nvPr/>
        </p:nvSpPr>
        <p:spPr>
          <a:xfrm>
            <a:off x="6933149" y="6027026"/>
            <a:ext cx="167545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Prog. Switch</a:t>
            </a:r>
          </a:p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(Tofino)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5327C-2A59-171D-4A06-DE3CAB8478B5}"/>
              </a:ext>
            </a:extLst>
          </p:cNvPr>
          <p:cNvSpPr/>
          <p:nvPr/>
        </p:nvSpPr>
        <p:spPr>
          <a:xfrm>
            <a:off x="7128226" y="3958336"/>
            <a:ext cx="1229031" cy="554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57809"/>
                      <a:gd name="connsiteY0" fmla="*/ 0 h 1609920"/>
                      <a:gd name="connsiteX1" fmla="*/ 551145 w 3757809"/>
                      <a:gd name="connsiteY1" fmla="*/ 0 h 1609920"/>
                      <a:gd name="connsiteX2" fmla="*/ 1215025 w 3757809"/>
                      <a:gd name="connsiteY2" fmla="*/ 0 h 1609920"/>
                      <a:gd name="connsiteX3" fmla="*/ 1803748 w 3757809"/>
                      <a:gd name="connsiteY3" fmla="*/ 0 h 1609920"/>
                      <a:gd name="connsiteX4" fmla="*/ 2354894 w 3757809"/>
                      <a:gd name="connsiteY4" fmla="*/ 0 h 1609920"/>
                      <a:gd name="connsiteX5" fmla="*/ 3018773 w 3757809"/>
                      <a:gd name="connsiteY5" fmla="*/ 0 h 1609920"/>
                      <a:gd name="connsiteX6" fmla="*/ 3757809 w 3757809"/>
                      <a:gd name="connsiteY6" fmla="*/ 0 h 1609920"/>
                      <a:gd name="connsiteX7" fmla="*/ 3757809 w 3757809"/>
                      <a:gd name="connsiteY7" fmla="*/ 536640 h 1609920"/>
                      <a:gd name="connsiteX8" fmla="*/ 3757809 w 3757809"/>
                      <a:gd name="connsiteY8" fmla="*/ 1041082 h 1609920"/>
                      <a:gd name="connsiteX9" fmla="*/ 3757809 w 3757809"/>
                      <a:gd name="connsiteY9" fmla="*/ 1609920 h 1609920"/>
                      <a:gd name="connsiteX10" fmla="*/ 3206664 w 3757809"/>
                      <a:gd name="connsiteY10" fmla="*/ 1609920 h 1609920"/>
                      <a:gd name="connsiteX11" fmla="*/ 2693096 w 3757809"/>
                      <a:gd name="connsiteY11" fmla="*/ 1609920 h 1609920"/>
                      <a:gd name="connsiteX12" fmla="*/ 2029217 w 3757809"/>
                      <a:gd name="connsiteY12" fmla="*/ 1609920 h 1609920"/>
                      <a:gd name="connsiteX13" fmla="*/ 1478072 w 3757809"/>
                      <a:gd name="connsiteY13" fmla="*/ 1609920 h 1609920"/>
                      <a:gd name="connsiteX14" fmla="*/ 814192 w 3757809"/>
                      <a:gd name="connsiteY14" fmla="*/ 1609920 h 1609920"/>
                      <a:gd name="connsiteX15" fmla="*/ 0 w 3757809"/>
                      <a:gd name="connsiteY15" fmla="*/ 1609920 h 1609920"/>
                      <a:gd name="connsiteX16" fmla="*/ 0 w 3757809"/>
                      <a:gd name="connsiteY16" fmla="*/ 1089379 h 1609920"/>
                      <a:gd name="connsiteX17" fmla="*/ 0 w 3757809"/>
                      <a:gd name="connsiteY17" fmla="*/ 536640 h 1609920"/>
                      <a:gd name="connsiteX18" fmla="*/ 0 w 3757809"/>
                      <a:gd name="connsiteY18" fmla="*/ 0 h 1609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757809" h="1609920" fill="none" extrusionOk="0">
                        <a:moveTo>
                          <a:pt x="0" y="0"/>
                        </a:moveTo>
                        <a:cubicBezTo>
                          <a:pt x="252395" y="-14641"/>
                          <a:pt x="284598" y="-10610"/>
                          <a:pt x="551145" y="0"/>
                        </a:cubicBezTo>
                        <a:cubicBezTo>
                          <a:pt x="817692" y="10610"/>
                          <a:pt x="1058168" y="15725"/>
                          <a:pt x="1215025" y="0"/>
                        </a:cubicBezTo>
                        <a:cubicBezTo>
                          <a:pt x="1371882" y="-15725"/>
                          <a:pt x="1565442" y="-17151"/>
                          <a:pt x="1803748" y="0"/>
                        </a:cubicBezTo>
                        <a:cubicBezTo>
                          <a:pt x="2042054" y="17151"/>
                          <a:pt x="2240641" y="16136"/>
                          <a:pt x="2354894" y="0"/>
                        </a:cubicBezTo>
                        <a:cubicBezTo>
                          <a:pt x="2469147" y="-16136"/>
                          <a:pt x="2717708" y="26491"/>
                          <a:pt x="3018773" y="0"/>
                        </a:cubicBezTo>
                        <a:cubicBezTo>
                          <a:pt x="3319838" y="-26491"/>
                          <a:pt x="3494823" y="13905"/>
                          <a:pt x="3757809" y="0"/>
                        </a:cubicBezTo>
                        <a:cubicBezTo>
                          <a:pt x="3781482" y="145388"/>
                          <a:pt x="3743969" y="345784"/>
                          <a:pt x="3757809" y="536640"/>
                        </a:cubicBezTo>
                        <a:cubicBezTo>
                          <a:pt x="3771649" y="727496"/>
                          <a:pt x="3781536" y="930714"/>
                          <a:pt x="3757809" y="1041082"/>
                        </a:cubicBezTo>
                        <a:cubicBezTo>
                          <a:pt x="3734082" y="1151450"/>
                          <a:pt x="3746629" y="1430811"/>
                          <a:pt x="3757809" y="1609920"/>
                        </a:cubicBezTo>
                        <a:cubicBezTo>
                          <a:pt x="3573304" y="1633901"/>
                          <a:pt x="3332501" y="1595021"/>
                          <a:pt x="3206664" y="1609920"/>
                        </a:cubicBezTo>
                        <a:cubicBezTo>
                          <a:pt x="3080827" y="1624819"/>
                          <a:pt x="2887233" y="1597401"/>
                          <a:pt x="2693096" y="1609920"/>
                        </a:cubicBezTo>
                        <a:cubicBezTo>
                          <a:pt x="2498959" y="1622439"/>
                          <a:pt x="2296898" y="1613711"/>
                          <a:pt x="2029217" y="1609920"/>
                        </a:cubicBezTo>
                        <a:cubicBezTo>
                          <a:pt x="1761536" y="1606129"/>
                          <a:pt x="1732227" y="1605401"/>
                          <a:pt x="1478072" y="1609920"/>
                        </a:cubicBezTo>
                        <a:cubicBezTo>
                          <a:pt x="1223917" y="1614439"/>
                          <a:pt x="995627" y="1598641"/>
                          <a:pt x="814192" y="1609920"/>
                        </a:cubicBezTo>
                        <a:cubicBezTo>
                          <a:pt x="632757" y="1621199"/>
                          <a:pt x="323822" y="1616501"/>
                          <a:pt x="0" y="1609920"/>
                        </a:cubicBezTo>
                        <a:cubicBezTo>
                          <a:pt x="-20859" y="1439813"/>
                          <a:pt x="4045" y="1230476"/>
                          <a:pt x="0" y="1089379"/>
                        </a:cubicBezTo>
                        <a:cubicBezTo>
                          <a:pt x="-4045" y="948282"/>
                          <a:pt x="-14481" y="729405"/>
                          <a:pt x="0" y="536640"/>
                        </a:cubicBezTo>
                        <a:cubicBezTo>
                          <a:pt x="14481" y="343875"/>
                          <a:pt x="12331" y="138378"/>
                          <a:pt x="0" y="0"/>
                        </a:cubicBezTo>
                        <a:close/>
                      </a:path>
                      <a:path w="3757809" h="1609920" stroke="0" extrusionOk="0">
                        <a:moveTo>
                          <a:pt x="0" y="0"/>
                        </a:moveTo>
                        <a:cubicBezTo>
                          <a:pt x="237544" y="26447"/>
                          <a:pt x="467174" y="-12247"/>
                          <a:pt x="588723" y="0"/>
                        </a:cubicBezTo>
                        <a:cubicBezTo>
                          <a:pt x="710272" y="12247"/>
                          <a:pt x="875715" y="14843"/>
                          <a:pt x="1102291" y="0"/>
                        </a:cubicBezTo>
                        <a:cubicBezTo>
                          <a:pt x="1328867" y="-14843"/>
                          <a:pt x="1652118" y="13760"/>
                          <a:pt x="1803748" y="0"/>
                        </a:cubicBezTo>
                        <a:cubicBezTo>
                          <a:pt x="1955378" y="-13760"/>
                          <a:pt x="2228381" y="4472"/>
                          <a:pt x="2392472" y="0"/>
                        </a:cubicBezTo>
                        <a:cubicBezTo>
                          <a:pt x="2556563" y="-4472"/>
                          <a:pt x="2859656" y="-7900"/>
                          <a:pt x="2981195" y="0"/>
                        </a:cubicBezTo>
                        <a:cubicBezTo>
                          <a:pt x="3102734" y="7900"/>
                          <a:pt x="3489898" y="-7774"/>
                          <a:pt x="3757809" y="0"/>
                        </a:cubicBezTo>
                        <a:cubicBezTo>
                          <a:pt x="3734440" y="189116"/>
                          <a:pt x="3766172" y="345695"/>
                          <a:pt x="3757809" y="504442"/>
                        </a:cubicBezTo>
                        <a:cubicBezTo>
                          <a:pt x="3749446" y="663189"/>
                          <a:pt x="3758392" y="846231"/>
                          <a:pt x="3757809" y="1041082"/>
                        </a:cubicBezTo>
                        <a:cubicBezTo>
                          <a:pt x="3757226" y="1235933"/>
                          <a:pt x="3759482" y="1359979"/>
                          <a:pt x="3757809" y="1609920"/>
                        </a:cubicBezTo>
                        <a:cubicBezTo>
                          <a:pt x="3532170" y="1605374"/>
                          <a:pt x="3363971" y="1617144"/>
                          <a:pt x="3206664" y="1609920"/>
                        </a:cubicBezTo>
                        <a:cubicBezTo>
                          <a:pt x="3049357" y="1602696"/>
                          <a:pt x="2887359" y="1629146"/>
                          <a:pt x="2580362" y="1609920"/>
                        </a:cubicBezTo>
                        <a:cubicBezTo>
                          <a:pt x="2273365" y="1590694"/>
                          <a:pt x="2158943" y="1610763"/>
                          <a:pt x="1991639" y="1609920"/>
                        </a:cubicBezTo>
                        <a:cubicBezTo>
                          <a:pt x="1824335" y="1609077"/>
                          <a:pt x="1518973" y="1629775"/>
                          <a:pt x="1290181" y="1609920"/>
                        </a:cubicBezTo>
                        <a:cubicBezTo>
                          <a:pt x="1061389" y="1590065"/>
                          <a:pt x="922769" y="1615909"/>
                          <a:pt x="588723" y="1609920"/>
                        </a:cubicBezTo>
                        <a:cubicBezTo>
                          <a:pt x="254677" y="1603931"/>
                          <a:pt x="130654" y="1617574"/>
                          <a:pt x="0" y="1609920"/>
                        </a:cubicBezTo>
                        <a:cubicBezTo>
                          <a:pt x="-12477" y="1434341"/>
                          <a:pt x="-23660" y="1302487"/>
                          <a:pt x="0" y="1073280"/>
                        </a:cubicBezTo>
                        <a:cubicBezTo>
                          <a:pt x="23660" y="844073"/>
                          <a:pt x="20206" y="732087"/>
                          <a:pt x="0" y="552739"/>
                        </a:cubicBezTo>
                        <a:cubicBezTo>
                          <a:pt x="-20206" y="373391"/>
                          <a:pt x="-6685" y="1225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NOS</a:t>
            </a:r>
            <a:endParaRPr lang="en-US" sz="28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57B2CE-7E28-0BEA-5651-312750A1AC86}"/>
              </a:ext>
            </a:extLst>
          </p:cNvPr>
          <p:cNvSpPr/>
          <p:nvPr/>
        </p:nvSpPr>
        <p:spPr>
          <a:xfrm>
            <a:off x="7301579" y="2034348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1D26E1-C88C-CBE3-5DFA-68721F9A7232}"/>
              </a:ext>
            </a:extLst>
          </p:cNvPr>
          <p:cNvSpPr txBox="1"/>
          <p:nvPr/>
        </p:nvSpPr>
        <p:spPr>
          <a:xfrm>
            <a:off x="6948747" y="2867046"/>
            <a:ext cx="1547284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A collection of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Match-Action (MAT)</a:t>
            </a:r>
            <a:r>
              <a:rPr lang="en-US" sz="16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Rules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CC866F-388C-C4F3-1B9E-F1B20C0AA752}"/>
              </a:ext>
            </a:extLst>
          </p:cNvPr>
          <p:cNvCxnSpPr/>
          <p:nvPr/>
        </p:nvCxnSpPr>
        <p:spPr>
          <a:xfrm>
            <a:off x="6096000" y="1781538"/>
            <a:ext cx="0" cy="473644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Close with solid fill">
            <a:extLst>
              <a:ext uri="{FF2B5EF4-FFF2-40B4-BE49-F238E27FC236}">
                <a16:creationId xmlns:a16="http://schemas.microsoft.com/office/drawing/2014/main" id="{F0FB2DE6-87FA-317C-52F5-B8A5D02DA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8284" y="2817906"/>
            <a:ext cx="914400" cy="914400"/>
          </a:xfrm>
          <a:prstGeom prst="rect">
            <a:avLst/>
          </a:prstGeom>
        </p:spPr>
      </p:pic>
      <p:pic>
        <p:nvPicPr>
          <p:cNvPr id="43" name="Graphic 42" descr="Close with solid fill">
            <a:extLst>
              <a:ext uri="{FF2B5EF4-FFF2-40B4-BE49-F238E27FC236}">
                <a16:creationId xmlns:a16="http://schemas.microsoft.com/office/drawing/2014/main" id="{B511006F-7452-6EBB-36B2-76499F3E6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5540" y="2825344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10224082" y="5066754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295EE4-C83F-C4E2-7082-472B9262024D}"/>
              </a:ext>
            </a:extLst>
          </p:cNvPr>
          <p:cNvSpPr txBox="1"/>
          <p:nvPr/>
        </p:nvSpPr>
        <p:spPr>
          <a:xfrm>
            <a:off x="10183028" y="3521334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10361137" y="5983382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FE306E-9A89-CF0B-B9ED-A3546346121F}"/>
              </a:ext>
            </a:extLst>
          </p:cNvPr>
          <p:cNvSpPr txBox="1"/>
          <p:nvPr/>
        </p:nvSpPr>
        <p:spPr>
          <a:xfrm>
            <a:off x="9887618" y="4956010"/>
            <a:ext cx="1391039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887617" y="3414932"/>
            <a:ext cx="1391039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5F8E94-4B2C-138F-D406-DB398A9965CD}"/>
              </a:ext>
            </a:extLst>
          </p:cNvPr>
          <p:cNvSpPr txBox="1"/>
          <p:nvPr/>
        </p:nvSpPr>
        <p:spPr>
          <a:xfrm rot="5400000">
            <a:off x="4502532" y="3558222"/>
            <a:ext cx="21255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MAC Systolic Array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718225F5-25B4-CF09-B660-128DC0FE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29" grpId="0" animBg="1"/>
      <p:bldP spid="31" grpId="0" animBg="1"/>
      <p:bldP spid="35" grpId="0"/>
      <p:bldP spid="36" grpId="0" animBg="1"/>
      <p:bldP spid="37" grpId="0" animBg="1"/>
      <p:bldP spid="38" grpId="0" animBg="1"/>
      <p:bldP spid="44" grpId="0"/>
      <p:bldP spid="46" grpId="0"/>
      <p:bldP spid="47" grpId="0" animBg="1"/>
      <p:bldP spid="48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Taurus: A Data-Plane ML Switch</a:t>
            </a:r>
          </a:p>
        </p:txBody>
      </p: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8D158AF4-D5DD-C7CC-477E-675B7886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55" y="2887459"/>
            <a:ext cx="7781689" cy="3605416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53E9F7AD-7EF4-9A75-6AE3-1BC2995F02ED}"/>
              </a:ext>
            </a:extLst>
          </p:cNvPr>
          <p:cNvSpPr txBox="1"/>
          <p:nvPr/>
        </p:nvSpPr>
        <p:spPr>
          <a:xfrm>
            <a:off x="863252" y="1321356"/>
            <a:ext cx="781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ASPLOS ‘22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IETF/ANRP Prize, IEEE Micro Top Picks (Honorable Mention)</a:t>
            </a:r>
          </a:p>
        </p:txBody>
      </p:sp>
      <p:pic>
        <p:nvPicPr>
          <p:cNvPr id="4098" name="Picture 2" descr="p4language · GitHub">
            <a:extLst>
              <a:ext uri="{FF2B5EF4-FFF2-40B4-BE49-F238E27FC236}">
                <a16:creationId xmlns:a16="http://schemas.microsoft.com/office/drawing/2014/main" id="{302C0570-5809-DFA5-2C6D-6558C818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7" y="2057783"/>
            <a:ext cx="415958" cy="4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TextBox 1049">
            <a:extLst>
              <a:ext uri="{FF2B5EF4-FFF2-40B4-BE49-F238E27FC236}">
                <a16:creationId xmlns:a16="http://schemas.microsoft.com/office/drawing/2014/main" id="{E1B2C1C2-6DE2-2165-0124-51BA19E522C1}"/>
              </a:ext>
            </a:extLst>
          </p:cNvPr>
          <p:cNvSpPr txBox="1"/>
          <p:nvPr/>
        </p:nvSpPr>
        <p:spPr>
          <a:xfrm>
            <a:off x="5329603" y="1955445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Spatial</a:t>
            </a: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8A89DD7C-EA44-C75F-27A7-B9E7D8E0353F}"/>
              </a:ext>
            </a:extLst>
          </p:cNvPr>
          <p:cNvCxnSpPr>
            <a:stCxn id="4098" idx="2"/>
          </p:cNvCxnSpPr>
          <p:nvPr/>
        </p:nvCxnSpPr>
        <p:spPr>
          <a:xfrm>
            <a:off x="3026336" y="2473741"/>
            <a:ext cx="0" cy="413718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sysDot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9AFA6E69-7D83-D8A8-28FE-744E6A29C53D}"/>
              </a:ext>
            </a:extLst>
          </p:cNvPr>
          <p:cNvCxnSpPr>
            <a:cxnSpLocks/>
            <a:stCxn id="4098" idx="2"/>
          </p:cNvCxnSpPr>
          <p:nvPr/>
        </p:nvCxnSpPr>
        <p:spPr>
          <a:xfrm>
            <a:off x="3026336" y="2473741"/>
            <a:ext cx="1439338" cy="413718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prstDash val="sysDot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F711420B-2251-27AF-32AC-C6655905952B}"/>
              </a:ext>
            </a:extLst>
          </p:cNvPr>
          <p:cNvCxnSpPr>
            <a:cxnSpLocks/>
            <a:stCxn id="1050" idx="2"/>
            <a:endCxn id="1048" idx="0"/>
          </p:cNvCxnSpPr>
          <p:nvPr/>
        </p:nvCxnSpPr>
        <p:spPr>
          <a:xfrm>
            <a:off x="6095999" y="2540220"/>
            <a:ext cx="1" cy="347239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>
            <a:extLst>
              <a:ext uri="{FF2B5EF4-FFF2-40B4-BE49-F238E27FC236}">
                <a16:creationId xmlns:a16="http://schemas.microsoft.com/office/drawing/2014/main" id="{47791215-E549-9178-7828-D6C5EAE04182}"/>
              </a:ext>
            </a:extLst>
          </p:cNvPr>
          <p:cNvSpPr txBox="1"/>
          <p:nvPr/>
        </p:nvSpPr>
        <p:spPr>
          <a:xfrm>
            <a:off x="6862395" y="2100286"/>
            <a:ext cx="23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https://spatial-lang.org</a:t>
            </a:r>
            <a:r>
              <a:rPr lang="en-US" dirty="0"/>
              <a:t> </a:t>
            </a:r>
          </a:p>
        </p:txBody>
      </p:sp>
      <p:sp>
        <p:nvSpPr>
          <p:cNvPr id="1071" name="Slide Number Placeholder 1070">
            <a:extLst>
              <a:ext uri="{FF2B5EF4-FFF2-40B4-BE49-F238E27FC236}">
                <a16:creationId xmlns:a16="http://schemas.microsoft.com/office/drawing/2014/main" id="{A8E6CD50-218D-32C4-B336-281D2655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Taurus: A Data-Plane ML Switch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B9970-2664-6C51-8CAB-3732D7DC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75" y="2314042"/>
            <a:ext cx="7358649" cy="3573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DA52-4C24-85D2-6682-9597C204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Taurus: A Data-Plane ML Switch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23745-201B-F1B8-2566-92032174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239"/>
            <a:ext cx="9164781" cy="959898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Taurus examines </a:t>
            </a: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every packet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at </a:t>
            </a: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line rate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Added </a:t>
            </a: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latency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is less than </a:t>
            </a: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port-to-port latency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latin typeface="+mj-lt"/>
              <a:ea typeface="Calibri Light" charset="0"/>
              <a:cs typeface="Calibri Ligh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A2BB7-8FD5-594E-3902-E99AB2EEC1B1}"/>
              </a:ext>
            </a:extLst>
          </p:cNvPr>
          <p:cNvSpPr/>
          <p:nvPr/>
        </p:nvSpPr>
        <p:spPr>
          <a:xfrm>
            <a:off x="597285" y="5690513"/>
            <a:ext cx="1099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*Overheads are calculated relative to a 300 mm</a:t>
            </a:r>
            <a:r>
              <a:rPr lang="en-US" i="1" baseline="30000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chip with 4 reconfigurable pipelines, each drawing an estimated 25 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F00A1A-D1CE-5FBE-428B-12B228E5258D}"/>
              </a:ext>
            </a:extLst>
          </p:cNvPr>
          <p:cNvGrpSpPr/>
          <p:nvPr/>
        </p:nvGrpSpPr>
        <p:grpSpPr>
          <a:xfrm>
            <a:off x="1381991" y="3429000"/>
            <a:ext cx="9341427" cy="2181053"/>
            <a:chOff x="2114355" y="2908275"/>
            <a:chExt cx="7373683" cy="21810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3E8DD6-38FC-42E9-7B8A-885146F94DC2}"/>
                </a:ext>
              </a:extLst>
            </p:cNvPr>
            <p:cNvSpPr/>
            <p:nvPr/>
          </p:nvSpPr>
          <p:spPr>
            <a:xfrm>
              <a:off x="2114356" y="3450474"/>
              <a:ext cx="7365304" cy="56901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88D4F3-F8EC-4821-1D6B-653608664095}"/>
                </a:ext>
              </a:extLst>
            </p:cNvPr>
            <p:cNvCxnSpPr>
              <a:cxnSpLocks/>
            </p:cNvCxnSpPr>
            <p:nvPr/>
          </p:nvCxnSpPr>
          <p:spPr>
            <a:xfrm>
              <a:off x="5304070" y="3466241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2FD2FC-596E-ECE7-E213-42F46FFB7ABF}"/>
                </a:ext>
              </a:extLst>
            </p:cNvPr>
            <p:cNvSpPr txBox="1"/>
            <p:nvPr/>
          </p:nvSpPr>
          <p:spPr>
            <a:xfrm>
              <a:off x="2141313" y="3506080"/>
              <a:ext cx="1231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Model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75FCBC-7245-40A3-C803-A6701D9BC1A7}"/>
                </a:ext>
              </a:extLst>
            </p:cNvPr>
            <p:cNvSpPr/>
            <p:nvPr/>
          </p:nvSpPr>
          <p:spPr>
            <a:xfrm>
              <a:off x="6975903" y="2908275"/>
              <a:ext cx="2503763" cy="54123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 Light" panose="020B0403030403020204" pitchFamily="34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E97776-A593-B9D4-F486-E27ECD22B566}"/>
                </a:ext>
              </a:extLst>
            </p:cNvPr>
            <p:cNvSpPr txBox="1"/>
            <p:nvPr/>
          </p:nvSpPr>
          <p:spPr>
            <a:xfrm>
              <a:off x="5527471" y="3506080"/>
              <a:ext cx="12213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Latency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0E8B84-2002-358D-8D85-02C1D0FD4AA9}"/>
                </a:ext>
              </a:extLst>
            </p:cNvPr>
            <p:cNvCxnSpPr>
              <a:cxnSpLocks/>
            </p:cNvCxnSpPr>
            <p:nvPr/>
          </p:nvCxnSpPr>
          <p:spPr>
            <a:xfrm>
              <a:off x="6963084" y="3478252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D0424A-9498-B201-0A9D-4E502CB41EC2}"/>
                </a:ext>
              </a:extLst>
            </p:cNvPr>
            <p:cNvSpPr txBox="1"/>
            <p:nvPr/>
          </p:nvSpPr>
          <p:spPr>
            <a:xfrm>
              <a:off x="7020326" y="2909073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Area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0CD5C5-D395-6CFA-A506-39D7CB822605}"/>
                </a:ext>
              </a:extLst>
            </p:cNvPr>
            <p:cNvSpPr txBox="1"/>
            <p:nvPr/>
          </p:nvSpPr>
          <p:spPr>
            <a:xfrm>
              <a:off x="8152648" y="2919438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Power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89D4C-0C58-7E5F-AE3A-71F0378E688B}"/>
                </a:ext>
              </a:extLst>
            </p:cNvPr>
            <p:cNvSpPr txBox="1"/>
            <p:nvPr/>
          </p:nvSpPr>
          <p:spPr>
            <a:xfrm>
              <a:off x="7229876" y="3542443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C96C2E-3E9E-0D10-B424-C551190E8710}"/>
                </a:ext>
              </a:extLst>
            </p:cNvPr>
            <p:cNvSpPr txBox="1"/>
            <p:nvPr/>
          </p:nvSpPr>
          <p:spPr>
            <a:xfrm>
              <a:off x="8359562" y="3542443"/>
              <a:ext cx="73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Source Sans Pro" panose="020B0503030403020204" pitchFamily="34" charset="0"/>
                </a:rPr>
                <a:t>+%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A455A2-6636-F7D6-5064-86CE1DA0F765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2919438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719808-9FDF-91EF-CED6-674E49E4001B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3454666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A994CD-D7DD-C983-B96B-44A208F537FD}"/>
                </a:ext>
              </a:extLst>
            </p:cNvPr>
            <p:cNvCxnSpPr>
              <a:cxnSpLocks/>
            </p:cNvCxnSpPr>
            <p:nvPr/>
          </p:nvCxnSpPr>
          <p:spPr>
            <a:xfrm>
              <a:off x="6963084" y="3946699"/>
              <a:ext cx="12818" cy="1117101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5E7151-E928-6453-AB5A-26E1F85DA43B}"/>
                </a:ext>
              </a:extLst>
            </p:cNvPr>
            <p:cNvSpPr txBox="1"/>
            <p:nvPr/>
          </p:nvSpPr>
          <p:spPr>
            <a:xfrm>
              <a:off x="2307449" y="4067860"/>
              <a:ext cx="829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SVM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2261E-C575-08E7-0703-5727763558D2}"/>
                </a:ext>
              </a:extLst>
            </p:cNvPr>
            <p:cNvSpPr txBox="1"/>
            <p:nvPr/>
          </p:nvSpPr>
          <p:spPr>
            <a:xfrm>
              <a:off x="2308132" y="4540580"/>
              <a:ext cx="856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DNN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8E46E0-DA63-3BE6-A734-C3772C2F6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34" y="4522835"/>
              <a:ext cx="7365303" cy="1774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007A36-88B3-3011-7547-5362264A5A10}"/>
                </a:ext>
              </a:extLst>
            </p:cNvPr>
            <p:cNvCxnSpPr>
              <a:cxnSpLocks/>
            </p:cNvCxnSpPr>
            <p:nvPr/>
          </p:nvCxnSpPr>
          <p:spPr>
            <a:xfrm>
              <a:off x="2114355" y="5056417"/>
              <a:ext cx="7373683" cy="0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BC0156-B4A7-87DF-0B6E-96993F599A4D}"/>
                </a:ext>
              </a:extLst>
            </p:cNvPr>
            <p:cNvCxnSpPr>
              <a:cxnSpLocks/>
            </p:cNvCxnSpPr>
            <p:nvPr/>
          </p:nvCxnSpPr>
          <p:spPr>
            <a:xfrm>
              <a:off x="5304070" y="3946699"/>
              <a:ext cx="0" cy="1108163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D17680-67BA-69D0-B6AF-280C92C6649F}"/>
                </a:ext>
              </a:extLst>
            </p:cNvPr>
            <p:cNvSpPr txBox="1"/>
            <p:nvPr/>
          </p:nvSpPr>
          <p:spPr>
            <a:xfrm>
              <a:off x="5786660" y="4009779"/>
              <a:ext cx="739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68</a:t>
              </a: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 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C65710-F444-3B61-D065-BDD262F11C56}"/>
                </a:ext>
              </a:extLst>
            </p:cNvPr>
            <p:cNvSpPr txBox="1"/>
            <p:nvPr/>
          </p:nvSpPr>
          <p:spPr>
            <a:xfrm>
              <a:off x="5726356" y="4535871"/>
              <a:ext cx="874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362</a:t>
              </a: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 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A9263A-3D3D-428B-183F-893D304A0BD8}"/>
                </a:ext>
              </a:extLst>
            </p:cNvPr>
            <p:cNvSpPr txBox="1"/>
            <p:nvPr/>
          </p:nvSpPr>
          <p:spPr>
            <a:xfrm>
              <a:off x="7263369" y="4055849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6.1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CAA144-8C04-1019-76F6-C348A9E76F1E}"/>
                </a:ext>
              </a:extLst>
            </p:cNvPr>
            <p:cNvSpPr txBox="1"/>
            <p:nvPr/>
          </p:nvSpPr>
          <p:spPr>
            <a:xfrm>
              <a:off x="7177608" y="4531642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11.7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056F02-63E0-B892-1C37-40AB2BCBFF0A}"/>
                </a:ext>
              </a:extLst>
            </p:cNvPr>
            <p:cNvSpPr txBox="1"/>
            <p:nvPr/>
          </p:nvSpPr>
          <p:spPr>
            <a:xfrm>
              <a:off x="8417770" y="4090314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1.1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863448-1748-173D-1D61-B8F13547DA21}"/>
                </a:ext>
              </a:extLst>
            </p:cNvPr>
            <p:cNvSpPr txBox="1"/>
            <p:nvPr/>
          </p:nvSpPr>
          <p:spPr>
            <a:xfrm>
              <a:off x="8417774" y="456610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2.0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4651BF-BEBB-720F-2B2F-A6BA0FC9AD6F}"/>
                </a:ext>
              </a:extLst>
            </p:cNvPr>
            <p:cNvCxnSpPr>
              <a:cxnSpLocks/>
            </p:cNvCxnSpPr>
            <p:nvPr/>
          </p:nvCxnSpPr>
          <p:spPr>
            <a:xfrm>
              <a:off x="8061714" y="3943646"/>
              <a:ext cx="0" cy="1120154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9B41EF-AFB4-666D-EC50-FAC02D5405FF}"/>
                </a:ext>
              </a:extLst>
            </p:cNvPr>
            <p:cNvCxnSpPr>
              <a:cxnSpLocks/>
            </p:cNvCxnSpPr>
            <p:nvPr/>
          </p:nvCxnSpPr>
          <p:spPr>
            <a:xfrm>
              <a:off x="3409604" y="3466241"/>
              <a:ext cx="0" cy="553245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A78A36-04CB-A302-9175-BB8C1785C97E}"/>
                </a:ext>
              </a:extLst>
            </p:cNvPr>
            <p:cNvCxnSpPr>
              <a:cxnSpLocks/>
            </p:cNvCxnSpPr>
            <p:nvPr/>
          </p:nvCxnSpPr>
          <p:spPr>
            <a:xfrm>
              <a:off x="3409604" y="3946699"/>
              <a:ext cx="0" cy="1108163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B08DE1-AE3D-CBBB-0C2C-675CA7DC5F0D}"/>
                </a:ext>
              </a:extLst>
            </p:cNvPr>
            <p:cNvSpPr txBox="1"/>
            <p:nvPr/>
          </p:nvSpPr>
          <p:spPr>
            <a:xfrm>
              <a:off x="3438112" y="3484310"/>
              <a:ext cx="1800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kern="0" dirty="0">
                  <a:solidFill>
                    <a:prstClr val="black"/>
                  </a:solidFill>
                  <a:latin typeface="Bookman Old Style" panose="02050604050505020204" pitchFamily="18" charset="0"/>
                  <a:ea typeface="Source Sans Pro" panose="020B0503030403020204" pitchFamily="34" charset="0"/>
                </a:rPr>
                <a:t>Throughput</a:t>
              </a: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Source Sans Pro" panose="020B0503030403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2A725D-E03D-FF59-8974-E06833511F30}"/>
                </a:ext>
              </a:extLst>
            </p:cNvPr>
            <p:cNvSpPr txBox="1"/>
            <p:nvPr/>
          </p:nvSpPr>
          <p:spPr>
            <a:xfrm>
              <a:off x="3749374" y="4044525"/>
              <a:ext cx="1102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kern="0" dirty="0">
                  <a:solidFill>
                    <a:prstClr val="black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 </a:t>
              </a:r>
              <a:r>
                <a:rPr kumimoji="1" lang="en-US" sz="2800" kern="0" dirty="0" err="1">
                  <a:solidFill>
                    <a:prstClr val="black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GPkt</a:t>
              </a:r>
              <a:r>
                <a:rPr kumimoji="1" lang="en-US" sz="2800" kern="0" dirty="0">
                  <a:solidFill>
                    <a:prstClr val="black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/s</a:t>
              </a:r>
              <a:endPara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0FD47A-3A87-5245-9C19-FC40B6062667}"/>
                </a:ext>
              </a:extLst>
            </p:cNvPr>
            <p:cNvSpPr txBox="1"/>
            <p:nvPr/>
          </p:nvSpPr>
          <p:spPr>
            <a:xfrm>
              <a:off x="3749377" y="4540580"/>
              <a:ext cx="1102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65460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1 </a:t>
              </a:r>
              <a:r>
                <a:rPr kumimoji="1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GPkt</a:t>
              </a:r>
              <a:r>
                <a:rPr kumimoji="1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/s</a:t>
              </a:r>
            </a:p>
          </p:txBody>
        </p: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C6AFE9E-8798-F681-8FA3-BA5A1BA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 Processors vs Switches</a:t>
            </a:r>
          </a:p>
        </p:txBody>
      </p:sp>
      <p:pic>
        <p:nvPicPr>
          <p:cNvPr id="10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2F8C9FAF-EFDD-A9A3-5AA2-45185604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4023490" y="4791344"/>
            <a:ext cx="1246451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7C9A-59B1-18E2-4DA9-EE594C5B1B29}"/>
              </a:ext>
            </a:extLst>
          </p:cNvPr>
          <p:cNvSpPr txBox="1"/>
          <p:nvPr/>
        </p:nvSpPr>
        <p:spPr>
          <a:xfrm>
            <a:off x="4301107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TPU</a:t>
            </a:r>
          </a:p>
        </p:txBody>
      </p:sp>
      <p:pic>
        <p:nvPicPr>
          <p:cNvPr id="3074" name="Picture 2" descr="Systolic Arrays - an overview | ScienceDirect Topics">
            <a:extLst>
              <a:ext uri="{FF2B5EF4-FFF2-40B4-BE49-F238E27FC236}">
                <a16:creationId xmlns:a16="http://schemas.microsoft.com/office/drawing/2014/main" id="{51FB9150-443F-6328-DB0D-470AC15D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9251" r="12333" b="14429"/>
          <a:stretch/>
        </p:blipFill>
        <p:spPr bwMode="auto">
          <a:xfrm>
            <a:off x="3620220" y="2867047"/>
            <a:ext cx="1688863" cy="16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BED183-FB1D-643C-FFB1-AC1C8A6919CF}"/>
              </a:ext>
            </a:extLst>
          </p:cNvPr>
          <p:cNvSpPr/>
          <p:nvPr/>
        </p:nvSpPr>
        <p:spPr>
          <a:xfrm>
            <a:off x="4205554" y="2034349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CC866F-388C-C4F3-1B9E-F1B20C0AA752}"/>
              </a:ext>
            </a:extLst>
          </p:cNvPr>
          <p:cNvCxnSpPr/>
          <p:nvPr/>
        </p:nvCxnSpPr>
        <p:spPr>
          <a:xfrm>
            <a:off x="6096000" y="1781538"/>
            <a:ext cx="0" cy="473644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10224082" y="5066754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295EE4-C83F-C4E2-7082-472B9262024D}"/>
              </a:ext>
            </a:extLst>
          </p:cNvPr>
          <p:cNvSpPr txBox="1"/>
          <p:nvPr/>
        </p:nvSpPr>
        <p:spPr>
          <a:xfrm>
            <a:off x="10183028" y="3521334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10361137" y="5983382"/>
            <a:ext cx="5261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???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FE306E-9A89-CF0B-B9ED-A3546346121F}"/>
              </a:ext>
            </a:extLst>
          </p:cNvPr>
          <p:cNvSpPr txBox="1"/>
          <p:nvPr/>
        </p:nvSpPr>
        <p:spPr>
          <a:xfrm>
            <a:off x="9887618" y="4956010"/>
            <a:ext cx="1391039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887617" y="3414932"/>
            <a:ext cx="1391039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5F8E94-4B2C-138F-D406-DB398A9965CD}"/>
              </a:ext>
            </a:extLst>
          </p:cNvPr>
          <p:cNvSpPr txBox="1"/>
          <p:nvPr/>
        </p:nvSpPr>
        <p:spPr>
          <a:xfrm rot="5400000">
            <a:off x="4502532" y="3558222"/>
            <a:ext cx="21255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MAC Systolic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D1A0C-C5E0-3E69-C076-64C07F7F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7D38-0A16-6F9E-4B4A-0039D1F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Programmable Processors vs Switches</a:t>
            </a:r>
          </a:p>
        </p:txBody>
      </p:sp>
      <p:pic>
        <p:nvPicPr>
          <p:cNvPr id="10" name="Picture 20" descr="Google's dedicated TensorFlow processor, or TPU, crushes Intel, Nvidia in  inference workloads | Extremetech">
            <a:extLst>
              <a:ext uri="{FF2B5EF4-FFF2-40B4-BE49-F238E27FC236}">
                <a16:creationId xmlns:a16="http://schemas.microsoft.com/office/drawing/2014/main" id="{2F8C9FAF-EFDD-A9A3-5AA2-45185604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20486"/>
          <a:stretch/>
        </p:blipFill>
        <p:spPr bwMode="auto">
          <a:xfrm>
            <a:off x="4023490" y="4791344"/>
            <a:ext cx="1246451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7C9A-59B1-18E2-4DA9-EE594C5B1B29}"/>
              </a:ext>
            </a:extLst>
          </p:cNvPr>
          <p:cNvSpPr txBox="1"/>
          <p:nvPr/>
        </p:nvSpPr>
        <p:spPr>
          <a:xfrm>
            <a:off x="4301107" y="6027026"/>
            <a:ext cx="6912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TPU</a:t>
            </a:r>
          </a:p>
        </p:txBody>
      </p:sp>
      <p:pic>
        <p:nvPicPr>
          <p:cNvPr id="3074" name="Picture 2" descr="Systolic Arrays - an overview | ScienceDirect Topics">
            <a:extLst>
              <a:ext uri="{FF2B5EF4-FFF2-40B4-BE49-F238E27FC236}">
                <a16:creationId xmlns:a16="http://schemas.microsoft.com/office/drawing/2014/main" id="{51FB9150-443F-6328-DB0D-470AC15D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9251" r="12333" b="14429"/>
          <a:stretch/>
        </p:blipFill>
        <p:spPr bwMode="auto">
          <a:xfrm>
            <a:off x="3620220" y="2867047"/>
            <a:ext cx="1688863" cy="16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2F501E-7A2C-86EC-D312-D48C7E0310F2}"/>
              </a:ext>
            </a:extLst>
          </p:cNvPr>
          <p:cNvSpPr txBox="1"/>
          <p:nvPr/>
        </p:nvSpPr>
        <p:spPr>
          <a:xfrm>
            <a:off x="2890032" y="1478552"/>
            <a:ext cx="295946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dirty="0" err="1"/>
              <a:t>PyTorch</a:t>
            </a:r>
            <a:r>
              <a:rPr lang="en-US" dirty="0"/>
              <a:t> or TensorFlow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BED183-FB1D-643C-FFB1-AC1C8A6919CF}"/>
              </a:ext>
            </a:extLst>
          </p:cNvPr>
          <p:cNvSpPr/>
          <p:nvPr/>
        </p:nvSpPr>
        <p:spPr>
          <a:xfrm>
            <a:off x="4205554" y="2034349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CC866F-388C-C4F3-1B9E-F1B20C0AA752}"/>
              </a:ext>
            </a:extLst>
          </p:cNvPr>
          <p:cNvCxnSpPr/>
          <p:nvPr/>
        </p:nvCxnSpPr>
        <p:spPr>
          <a:xfrm>
            <a:off x="6096000" y="1781538"/>
            <a:ext cx="0" cy="473644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E03CA9-E3B3-EDEE-8778-365D343AC7E7}"/>
              </a:ext>
            </a:extLst>
          </p:cNvPr>
          <p:cNvSpPr txBox="1"/>
          <p:nvPr/>
        </p:nvSpPr>
        <p:spPr>
          <a:xfrm>
            <a:off x="9677114" y="5048343"/>
            <a:ext cx="1699504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Taurus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897E0F-675F-4CE0-CCD7-3DE226DBF21F}"/>
              </a:ext>
            </a:extLst>
          </p:cNvPr>
          <p:cNvSpPr/>
          <p:nvPr/>
        </p:nvSpPr>
        <p:spPr>
          <a:xfrm>
            <a:off x="10085704" y="2039004"/>
            <a:ext cx="882324" cy="58814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50CC1A-D61D-F332-FF21-0B0F33B2288E}"/>
              </a:ext>
            </a:extLst>
          </p:cNvPr>
          <p:cNvSpPr txBox="1"/>
          <p:nvPr/>
        </p:nvSpPr>
        <p:spPr>
          <a:xfrm>
            <a:off x="9847777" y="5984802"/>
            <a:ext cx="14173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ML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0883B8-5BCA-263D-577B-F1ECE59EE0BB}"/>
              </a:ext>
            </a:extLst>
          </p:cNvPr>
          <p:cNvSpPr txBox="1"/>
          <p:nvPr/>
        </p:nvSpPr>
        <p:spPr>
          <a:xfrm>
            <a:off x="10230150" y="1459855"/>
            <a:ext cx="59343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n-US" dirty="0"/>
              <a:t>???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ECE147-DA3C-E6B8-7DCD-F8EA656CEE73}"/>
              </a:ext>
            </a:extLst>
          </p:cNvPr>
          <p:cNvSpPr txBox="1"/>
          <p:nvPr/>
        </p:nvSpPr>
        <p:spPr>
          <a:xfrm>
            <a:off x="9733703" y="3358167"/>
            <a:ext cx="1586326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sz="2000" b="1" dirty="0"/>
              <a:t>MapReduce</a:t>
            </a:r>
          </a:p>
          <a:p>
            <a:r>
              <a:rPr lang="en-US" sz="2000" dirty="0"/>
              <a:t>Abstraction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5F8E94-4B2C-138F-D406-DB398A9965CD}"/>
              </a:ext>
            </a:extLst>
          </p:cNvPr>
          <p:cNvSpPr txBox="1"/>
          <p:nvPr/>
        </p:nvSpPr>
        <p:spPr>
          <a:xfrm rot="5400000">
            <a:off x="4502532" y="3558222"/>
            <a:ext cx="21255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Open Sans" pitchFamily="2" charset="0"/>
                <a:cs typeface="Times New Roman" panose="02020603050405020304" pitchFamily="18" charset="0"/>
              </a:rPr>
              <a:t> MAC Systolic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3C7EC-C262-01FA-F385-FAE942E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3DEE-9F6F-F243-8C17-D210065ED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738</Words>
  <Application>Microsoft Macintosh PowerPoint</Application>
  <PresentationFormat>Widescreen</PresentationFormat>
  <Paragraphs>219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Open Sans</vt:lpstr>
      <vt:lpstr>Open Sans Medium</vt:lpstr>
      <vt:lpstr>Open Sans SemiBold</vt:lpstr>
      <vt:lpstr>Source Sans Pro</vt:lpstr>
      <vt:lpstr>Source Sans Pro Light</vt:lpstr>
      <vt:lpstr>Times New Roman</vt:lpstr>
      <vt:lpstr>Office Theme</vt:lpstr>
      <vt:lpstr>Auto-Generating Efficient Data-Plane ML Pipelines</vt:lpstr>
      <vt:lpstr>A network should provide …</vt:lpstr>
      <vt:lpstr>History of Systems vs. Networking</vt:lpstr>
      <vt:lpstr>Programmable Processors vs Switches</vt:lpstr>
      <vt:lpstr>Taurus: A Data-Plane ML Switch</vt:lpstr>
      <vt:lpstr>Taurus: A Data-Plane ML Switch</vt:lpstr>
      <vt:lpstr>Taurus: A Data-Plane ML Switch</vt:lpstr>
      <vt:lpstr>Programmable Processors vs Switches</vt:lpstr>
      <vt:lpstr>Programmable Processors vs Switches</vt:lpstr>
      <vt:lpstr>Homunculus: A Data-Plane ML Framework</vt:lpstr>
      <vt:lpstr>Homunculus: A Data-Plane ML Framework</vt:lpstr>
      <vt:lpstr>Programmable Processors vs Switches</vt:lpstr>
      <vt:lpstr>Programmable Processors vs Switches</vt:lpstr>
      <vt:lpstr>Open Research Challenges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Developments @ Purdue University </dc:title>
  <dc:creator>Shahbaz, Muhammad</dc:creator>
  <cp:lastModifiedBy>Shahbaz, Muhammad</cp:lastModifiedBy>
  <cp:revision>310</cp:revision>
  <dcterms:created xsi:type="dcterms:W3CDTF">2023-01-16T06:45:58Z</dcterms:created>
  <dcterms:modified xsi:type="dcterms:W3CDTF">2023-09-07T06:08:06Z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2023-01-17T09:32:44Z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cc8229ee-44a4-4fd2-83d4-47795fa32bf7</vt:lpwstr>
  </property>
  <property fmtid="{D5CDD505-2E9C-101B-9397-08002B2CF9AE}" pid="8" name="MSIP_Label_4044bd30-2ed7-4c9d-9d12-46200872a97b_ContentBits">
    <vt:lpwstr>0</vt:lpwstr>
  </property>
</Properties>
</file>